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3AC"/>
    <a:srgbClr val="AF1E55"/>
    <a:srgbClr val="AF1655"/>
    <a:srgbClr val="4C2A18"/>
    <a:srgbClr val="CC0066"/>
    <a:srgbClr val="003399"/>
    <a:srgbClr val="990033"/>
    <a:srgbClr val="CC0000"/>
    <a:srgbClr val="D22C25"/>
    <a:srgbClr val="007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3"/>
    <p:restoredTop sz="96391" autoAdjust="0"/>
  </p:normalViewPr>
  <p:slideViewPr>
    <p:cSldViewPr snapToGrid="0" snapToObjects="1">
      <p:cViewPr>
        <p:scale>
          <a:sx n="80" d="100"/>
          <a:sy n="80" d="100"/>
        </p:scale>
        <p:origin x="2242" y="-802"/>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3351" tIns="46676" rIns="93351" bIns="466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3351" tIns="46676" rIns="93351" bIns="46676" rtlCol="0"/>
          <a:lstStyle>
            <a:lvl1pPr algn="r">
              <a:defRPr sz="1200"/>
            </a:lvl1pPr>
          </a:lstStyle>
          <a:p>
            <a:fld id="{EFDF23AA-BDED-6748-8FB1-D76B428F0567}"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3351" tIns="46676" rIns="93351" bIns="46676"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3351" tIns="46676" rIns="93351" bIns="466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3351" tIns="46676" rIns="93351" bIns="466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3351" tIns="46676" rIns="93351" bIns="46676"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bizkoryu@tokyo-cci.or.jp" TargetMode="External"/><Relationship Id="rId2" Type="http://schemas.openxmlformats.org/officeDocument/2006/relationships/hyperlink" Target="mailto:keieishien@takasakicci.or.jp"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281032"/>
            <a:ext cx="6670469" cy="1736214"/>
            <a:chOff x="473643" y="3243424"/>
            <a:chExt cx="6923157" cy="1383965"/>
          </a:xfrm>
        </p:grpSpPr>
        <p:sp>
          <p:nvSpPr>
            <p:cNvPr id="14" name="テキスト ボックス 37"/>
            <p:cNvSpPr txBox="1">
              <a:spLocks noChangeArrowheads="1"/>
            </p:cNvSpPr>
            <p:nvPr/>
          </p:nvSpPr>
          <p:spPr bwMode="auto">
            <a:xfrm>
              <a:off x="622410" y="4063121"/>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㈱成城石井のバイヤー様との個別商談会を下記のとおり開催いたします。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70513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日（水）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78677" y="7209741"/>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 当社とまだお取引がない事業者様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首都圏であまり流通していない商品をお持ちの事業者様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こだわりの素材・製法、ストーリーのある商品をお持ちの事業者様</a:t>
              </a: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AF1E55"/>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734798"/>
            <a:ext cx="5126005" cy="1352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b="1" dirty="0">
                <a:solidFill>
                  <a:schemeClr val="tx1"/>
                </a:solidFill>
                <a:latin typeface="+mn-ea"/>
              </a:rPr>
              <a:t>　　加工食品、乳製品、日配、</a:t>
            </a:r>
            <a:endParaRPr kumimoji="1" lang="en-US" altLang="ja-JP" b="1" dirty="0">
              <a:solidFill>
                <a:schemeClr val="tx1"/>
              </a:solidFill>
              <a:latin typeface="+mn-ea"/>
            </a:endParaRPr>
          </a:p>
          <a:p>
            <a:r>
              <a:rPr kumimoji="1" lang="ja-JP" altLang="en-US" b="1" dirty="0">
                <a:solidFill>
                  <a:schemeClr val="tx1"/>
                </a:solidFill>
                <a:latin typeface="+mn-ea"/>
              </a:rPr>
              <a:t>　　　　　　練物、佃煮、菓子、惣菜、</a:t>
            </a:r>
            <a:endParaRPr kumimoji="1" lang="en-US" altLang="ja-JP" b="1" dirty="0">
              <a:solidFill>
                <a:schemeClr val="tx1"/>
              </a:solidFill>
              <a:latin typeface="+mn-ea"/>
            </a:endParaRPr>
          </a:p>
          <a:p>
            <a:r>
              <a:rPr kumimoji="1" lang="ja-JP" altLang="en-US" b="1" dirty="0">
                <a:solidFill>
                  <a:schemeClr val="tx1"/>
                </a:solidFill>
                <a:latin typeface="+mn-ea"/>
              </a:rPr>
              <a:t>　　　　　　デザート　</a:t>
            </a:r>
            <a:r>
              <a:rPr kumimoji="1" lang="ja-JP" altLang="en-US" sz="1600" b="1" dirty="0">
                <a:solidFill>
                  <a:schemeClr val="tx1"/>
                </a:solidFill>
                <a:latin typeface="+mn-ea"/>
              </a:rPr>
              <a:t>など</a:t>
            </a:r>
            <a:endParaRPr kumimoji="1" lang="en-US" altLang="ja-JP" sz="1600" b="1" dirty="0">
              <a:solidFill>
                <a:schemeClr val="tx1"/>
              </a:solidFill>
              <a:latin typeface="+mn-ea"/>
            </a:endParaRPr>
          </a:p>
          <a:p>
            <a:endParaRPr kumimoji="1" lang="en-US" altLang="ja-JP" sz="1600" b="1" dirty="0">
              <a:solidFill>
                <a:schemeClr val="tx1"/>
              </a:solidFill>
              <a:latin typeface="+mn-ea"/>
            </a:endParaRPr>
          </a:p>
        </p:txBody>
      </p:sp>
      <p:sp>
        <p:nvSpPr>
          <p:cNvPr id="39" name="正方形/長方形 38"/>
          <p:cNvSpPr/>
          <p:nvPr/>
        </p:nvSpPr>
        <p:spPr bwMode="white">
          <a:xfrm>
            <a:off x="2678279" y="482324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AF1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4000" dirty="0">
                <a:solidFill>
                  <a:schemeClr val="bg1"/>
                </a:solidFill>
                <a:latin typeface="HGS創英角ｺﾞｼｯｸUB" panose="020B0A00000000000000" pitchFamily="50" charset="-128"/>
                <a:ea typeface="HGS創英角ｺﾞｼｯｸUB" panose="020B0A00000000000000" pitchFamily="50" charset="-128"/>
              </a:rPr>
              <a:t>成城石井</a:t>
            </a:r>
            <a:r>
              <a:rPr lang="ja-JP" altLang="en-US" sz="2400" dirty="0">
                <a:solidFill>
                  <a:schemeClr val="bg1"/>
                </a:solidFill>
                <a:latin typeface="HGS創英角ｺﾞｼｯｸUB" panose="020B0A00000000000000" pitchFamily="50" charset="-128"/>
                <a:ea typeface="HGS創英角ｺﾞｼｯｸUB" panose="020B0A00000000000000" pitchFamily="50" charset="-128"/>
              </a:rPr>
              <a:t>との</a:t>
            </a:r>
            <a:r>
              <a:rPr lang="ja-JP" altLang="en-US" sz="2800" dirty="0">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p:grpSpPr>
        <p:sp>
          <p:nvSpPr>
            <p:cNvPr id="23" name="正方形/長方形 22"/>
            <p:cNvSpPr/>
            <p:nvPr/>
          </p:nvSpPr>
          <p:spPr>
            <a:xfrm>
              <a:off x="392692" y="2419694"/>
              <a:ext cx="6670469" cy="2125131"/>
            </a:xfrm>
            <a:prstGeom prst="rect">
              <a:avLst/>
            </a:prstGeom>
            <a:solidFill>
              <a:srgbClr val="E0D3AC"/>
            </a:solid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425763" y="2517463"/>
              <a:ext cx="6637398" cy="1953367"/>
              <a:chOff x="425763" y="2087075"/>
              <a:chExt cx="6637398" cy="1953367"/>
            </a:xfrm>
          </p:grpSpPr>
          <p:sp>
            <p:nvSpPr>
              <p:cNvPr id="4" name="正方形/長方形 3"/>
              <p:cNvSpPr/>
              <p:nvPr/>
            </p:nvSpPr>
            <p:spPr>
              <a:xfrm>
                <a:off x="425763" y="2087075"/>
                <a:ext cx="6637398" cy="168241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solidFill>
                      <a:srgbClr val="4C2A18"/>
                    </a:solidFill>
                    <a:latin typeface="+mn-ea"/>
                  </a:rPr>
                  <a:t>㈱成城石井</a:t>
                </a:r>
                <a:r>
                  <a:rPr kumimoji="1" lang="ja-JP" altLang="en-US" dirty="0">
                    <a:solidFill>
                      <a:srgbClr val="4C2A18"/>
                    </a:solidFill>
                    <a:latin typeface="+mn-ea"/>
                  </a:rPr>
                  <a:t>とは</a:t>
                </a:r>
                <a:r>
                  <a:rPr kumimoji="1" lang="en-US" altLang="ja-JP" dirty="0">
                    <a:solidFill>
                      <a:srgbClr val="4C2A18"/>
                    </a:solidFill>
                    <a:latin typeface="+mn-ea"/>
                  </a:rPr>
                  <a:t>…</a:t>
                </a:r>
                <a:endParaRPr kumimoji="1" lang="ja-JP" altLang="en-US" sz="2000" dirty="0">
                  <a:solidFill>
                    <a:srgbClr val="4C2A18"/>
                  </a:solidFill>
                  <a:latin typeface="+mn-ea"/>
                </a:endParaRPr>
              </a:p>
              <a:p>
                <a:r>
                  <a:rPr lang="ja-JP" altLang="en-US" sz="1400" dirty="0">
                    <a:solidFill>
                      <a:srgbClr val="4C2A18"/>
                    </a:solidFill>
                    <a:latin typeface="+mn-ea"/>
                  </a:rPr>
                  <a:t>成城石井は直輸入ワイン、チーズ、自家製惣菜、生鮮食品、輸入菓子など、日本、世界から選りすぐられた食品を取り揃えたスーパーマーケットです。</a:t>
                </a:r>
              </a:p>
              <a:p>
                <a:r>
                  <a:rPr lang="ja-JP" altLang="en-US" sz="1400" dirty="0">
                    <a:solidFill>
                      <a:srgbClr val="4C2A18"/>
                    </a:solidFill>
                    <a:latin typeface="+mn-ea"/>
                  </a:rPr>
                  <a:t>高品質でおいしい商品を、一人でも多くのお客様にとってお買い求めやすい価格で販売するという理念の元、成城石井の職人のレシピと、こだわり素材の調達力を最大に生かしたオリジナル商品の</a:t>
                </a:r>
                <a:r>
                  <a:rPr lang="en-US" altLang="ja-JP" sz="1400" dirty="0" err="1">
                    <a:solidFill>
                      <a:srgbClr val="4C2A18"/>
                    </a:solidFill>
                    <a:latin typeface="+mn-ea"/>
                  </a:rPr>
                  <a:t>desica</a:t>
                </a:r>
                <a:r>
                  <a:rPr lang="ja-JP" altLang="en-US" sz="1400" dirty="0">
                    <a:solidFill>
                      <a:srgbClr val="4C2A18"/>
                    </a:solidFill>
                    <a:latin typeface="+mn-ea"/>
                  </a:rPr>
                  <a:t>シリーズや自社のセントラル</a:t>
                </a:r>
                <a:endParaRPr lang="en-US" altLang="ja-JP" sz="1400" dirty="0">
                  <a:solidFill>
                    <a:srgbClr val="4C2A18"/>
                  </a:solidFill>
                  <a:latin typeface="+mn-ea"/>
                </a:endParaRPr>
              </a:p>
              <a:p>
                <a:r>
                  <a:rPr lang="ja-JP" altLang="en-US" sz="1400" dirty="0">
                    <a:solidFill>
                      <a:srgbClr val="4C2A18"/>
                    </a:solidFill>
                    <a:latin typeface="+mn-ea"/>
                  </a:rPr>
                  <a:t>キッチンで製造されるお惣菜・デザートが人気。</a:t>
                </a:r>
              </a:p>
            </p:txBody>
          </p:sp>
          <p:sp>
            <p:nvSpPr>
              <p:cNvPr id="5" name="正方形/長方形 4"/>
              <p:cNvSpPr/>
              <p:nvPr/>
            </p:nvSpPr>
            <p:spPr>
              <a:xfrm>
                <a:off x="3019299" y="3725397"/>
                <a:ext cx="3664830" cy="31504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a:solidFill>
                      <a:srgbClr val="4C2A18"/>
                    </a:solidFill>
                  </a:rPr>
                  <a:t>当社の</a:t>
                </a:r>
                <a:r>
                  <a:rPr lang="en-US" altLang="ja-JP" sz="1050" dirty="0">
                    <a:solidFill>
                      <a:srgbClr val="4C2A18"/>
                    </a:solidFill>
                  </a:rPr>
                  <a:t>Web</a:t>
                </a:r>
                <a:r>
                  <a:rPr lang="ja-JP" altLang="en-US" sz="1050" dirty="0">
                    <a:solidFill>
                      <a:srgbClr val="4C2A18"/>
                    </a:solidFill>
                  </a:rPr>
                  <a:t>サイトはこちら</a:t>
                </a:r>
                <a:r>
                  <a:rPr lang="en-US" altLang="ja-JP" sz="1050" dirty="0">
                    <a:solidFill>
                      <a:srgbClr val="4C2A18"/>
                    </a:solidFill>
                  </a:rPr>
                  <a:t>http://www.seijoishii.co.jp/</a:t>
                </a:r>
                <a:endParaRPr lang="en-US" altLang="ja-JP" sz="1200" dirty="0">
                  <a:solidFill>
                    <a:srgbClr val="4C2A18"/>
                  </a:solidFill>
                </a:endParaRPr>
              </a:p>
            </p:txBody>
          </p:sp>
          <p:pic>
            <p:nvPicPr>
              <p:cNvPr id="18" name="図 17"/>
              <p:cNvPicPr>
                <a:picLocks noChangeAspect="1"/>
              </p:cNvPicPr>
              <p:nvPr/>
            </p:nvPicPr>
            <p:blipFill>
              <a:blip r:embed="rId2"/>
              <a:stretch>
                <a:fillRect/>
              </a:stretch>
            </p:blipFill>
            <p:spPr>
              <a:xfrm>
                <a:off x="6331962" y="3343983"/>
                <a:ext cx="614837" cy="614837"/>
              </a:xfrm>
              <a:prstGeom prst="rect">
                <a:avLst/>
              </a:prstGeom>
            </p:spPr>
          </p:pic>
        </p:grpSp>
      </p:grpSp>
      <p:cxnSp>
        <p:nvCxnSpPr>
          <p:cNvPr id="45" name="直線コネクタ 44"/>
          <p:cNvCxnSpPr/>
          <p:nvPr/>
        </p:nvCxnSpPr>
        <p:spPr>
          <a:xfrm>
            <a:off x="4798403"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1097919" y="5036295"/>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4807281"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51040C0-9D39-ADBE-7899-27FC7486F8BB}"/>
              </a:ext>
            </a:extLst>
          </p:cNvPr>
          <p:cNvGrpSpPr/>
          <p:nvPr/>
        </p:nvGrpSpPr>
        <p:grpSpPr>
          <a:xfrm>
            <a:off x="1008794" y="7418691"/>
            <a:ext cx="1482235" cy="36988"/>
            <a:chOff x="1097919" y="5036295"/>
            <a:chExt cx="1482235" cy="36988"/>
          </a:xfrm>
        </p:grpSpPr>
        <p:cxnSp>
          <p:nvCxnSpPr>
            <p:cNvPr id="10" name="直線コネクタ 9">
              <a:extLst>
                <a:ext uri="{FF2B5EF4-FFF2-40B4-BE49-F238E27FC236}">
                  <a16:creationId xmlns:a16="http://schemas.microsoft.com/office/drawing/2014/main" id="{C972B2FA-6A75-85B3-83B1-50F6B7B85F73}"/>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E40DF93-DA19-255F-ACAC-D9FE6A247BC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62940B98-9EB5-A1EB-6683-C0B99B0D9DA0}"/>
              </a:ext>
            </a:extLst>
          </p:cNvPr>
          <p:cNvGrpSpPr/>
          <p:nvPr/>
        </p:nvGrpSpPr>
        <p:grpSpPr>
          <a:xfrm>
            <a:off x="5223152" y="7420914"/>
            <a:ext cx="1482235" cy="36988"/>
            <a:chOff x="1097919" y="5036295"/>
            <a:chExt cx="1482235" cy="36988"/>
          </a:xfrm>
        </p:grpSpPr>
        <p:cxnSp>
          <p:nvCxnSpPr>
            <p:cNvPr id="16" name="直線コネクタ 15">
              <a:extLst>
                <a:ext uri="{FF2B5EF4-FFF2-40B4-BE49-F238E27FC236}">
                  <a16:creationId xmlns:a16="http://schemas.microsoft.com/office/drawing/2014/main" id="{10756B19-E3E4-3E31-2906-E0B699234297}"/>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148B0C9-6713-28ED-B878-591C535273B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55605267"/>
              </p:ext>
            </p:extLst>
          </p:nvPr>
        </p:nvGraphicFramePr>
        <p:xfrm>
          <a:off x="386719" y="730968"/>
          <a:ext cx="6641980" cy="3571000"/>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227818">
                <a:tc gridSpan="2">
                  <a:txBody>
                    <a:bodyPr/>
                    <a:lstStyle/>
                    <a:p>
                      <a:pPr algn="ctr"/>
                      <a:r>
                        <a:rPr kumimoji="1" lang="ja-JP" altLang="en-US" sz="1600" dirty="0"/>
                        <a:t>㈱成城石井との個別商談会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AF1E55"/>
                    </a:solidFill>
                  </a:tcPr>
                </a:tc>
                <a:tc hMerge="1">
                  <a:txBody>
                    <a:bodyPr/>
                    <a:lstStyle/>
                    <a:p>
                      <a:endParaRPr kumimoji="1" lang="ja-JP" altLang="en-US" dirty="0"/>
                    </a:p>
                  </a:txBody>
                  <a:tcPr/>
                </a:tc>
                <a:extLst>
                  <a:ext uri="{0D108BD9-81ED-4DB2-BD59-A6C34878D82A}">
                    <a16:rowId xmlns:a16="http://schemas.microsoft.com/office/drawing/2014/main" val="10000"/>
                  </a:ext>
                </a:extLst>
              </a:tr>
              <a:tr h="40791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２０２４</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２３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（水）１０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１７</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en-US" altLang="ja-JP" sz="800" b="0" dirty="0">
                          <a:solidFill>
                            <a:schemeClr val="tx1"/>
                          </a:solidFill>
                          <a:latin typeface="+mn-ea"/>
                          <a:ea typeface="+mn-ea"/>
                        </a:rPr>
                        <a:t>10</a:t>
                      </a:r>
                      <a:r>
                        <a:rPr kumimoji="1" lang="ja-JP" altLang="en-US" sz="800" b="0" dirty="0">
                          <a:solidFill>
                            <a:schemeClr val="tx1"/>
                          </a:solidFill>
                          <a:latin typeface="+mn-ea"/>
                          <a:ea typeface="+mn-ea"/>
                        </a:rPr>
                        <a:t>月初旬頃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30808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p>
                  </a:txBody>
                  <a:tcPr marL="98691" marR="98691" marT="49340" marB="49340" anchor="ctr"/>
                </a:tc>
                <a:extLst>
                  <a:ext uri="{0D108BD9-81ED-4DB2-BD59-A6C34878D82A}">
                    <a16:rowId xmlns:a16="http://schemas.microsoft.com/office/drawing/2014/main" val="10002"/>
                  </a:ext>
                </a:extLst>
              </a:tr>
              <a:tr h="32154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p>
                  </a:txBody>
                  <a:tcPr marL="98691" marR="98691" marT="49340" marB="49340" anchor="ctr"/>
                </a:tc>
                <a:extLst>
                  <a:ext uri="{0D108BD9-81ED-4DB2-BD59-A6C34878D82A}">
                    <a16:rowId xmlns:a16="http://schemas.microsoft.com/office/drawing/2014/main" val="1777886393"/>
                  </a:ext>
                </a:extLst>
              </a:tr>
              <a:tr h="29140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商工会議所会員企業５，５００円　</a:t>
                      </a:r>
                      <a:r>
                        <a:rPr kumimoji="1" lang="ja-JP" altLang="en-US" sz="1200" b="0" u="none" dirty="0">
                          <a:latin typeface="HGｺﾞｼｯｸE" panose="020B0909000000000000" pitchFamily="49" charset="-128"/>
                          <a:ea typeface="HGｺﾞｼｯｸE" panose="020B0909000000000000" pitchFamily="49" charset="-128"/>
                        </a:rPr>
                        <a:t>　　</a:t>
                      </a:r>
                      <a:r>
                        <a:rPr kumimoji="1" lang="ja-JP" altLang="en-US" sz="1200" b="0" u="sng" dirty="0">
                          <a:latin typeface="HGｺﾞｼｯｸE" panose="020B0909000000000000" pitchFamily="49" charset="-128"/>
                          <a:ea typeface="HGｺﾞｼｯｸE" panose="020B0909000000000000" pitchFamily="49" charset="-128"/>
                        </a:rPr>
                        <a:t>非会員２２</a:t>
                      </a:r>
                      <a:r>
                        <a:rPr kumimoji="1" lang="en-US" altLang="ja-JP" sz="1200" b="0" u="sng" dirty="0">
                          <a:latin typeface="HGｺﾞｼｯｸE" panose="020B0909000000000000" pitchFamily="49" charset="-128"/>
                          <a:ea typeface="HGｺﾞｼｯｸE" panose="020B0909000000000000" pitchFamily="49" charset="-128"/>
                        </a:rPr>
                        <a:t>,</a:t>
                      </a:r>
                      <a:r>
                        <a:rPr kumimoji="1" lang="ja-JP" altLang="en-US" sz="1200" b="0" u="sng" dirty="0">
                          <a:latin typeface="HGｺﾞｼｯｸE" panose="020B0909000000000000" pitchFamily="49" charset="-128"/>
                          <a:ea typeface="HGｺﾞｼｯｸE" panose="020B0909000000000000" pitchFamily="49" charset="-128"/>
                        </a:rPr>
                        <a:t>０００円</a:t>
                      </a:r>
                      <a:endParaRPr kumimoji="1" lang="en-US" altLang="ja-JP" sz="11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p>
                  </a:txBody>
                  <a:tcPr marL="98691" marR="98691" marT="49340" marB="49340" anchor="ctr"/>
                </a:tc>
                <a:extLst>
                  <a:ext uri="{0D108BD9-81ED-4DB2-BD59-A6C34878D82A}">
                    <a16:rowId xmlns:a16="http://schemas.microsoft.com/office/drawing/2014/main" val="10003"/>
                  </a:ext>
                </a:extLst>
              </a:tr>
              <a:tr h="301451">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p>
                  </a:txBody>
                  <a:tcPr marL="98691" marR="98691" marT="49340" marB="49340" anchor="ctr"/>
                </a:tc>
                <a:extLst>
                  <a:ext uri="{0D108BD9-81ED-4DB2-BD59-A6C34878D82A}">
                    <a16:rowId xmlns:a16="http://schemas.microsoft.com/office/drawing/2014/main" val="1127741004"/>
                  </a:ext>
                </a:extLst>
              </a:tr>
              <a:tr h="41072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27461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rgbClr val="FF0000"/>
                          </a:solidFill>
                          <a:latin typeface="HGｺﾞｼｯｸE" panose="020B0909000000000000" pitchFamily="49" charset="-128"/>
                          <a:ea typeface="HGｺﾞｼｯｸE" panose="020B0909000000000000" pitchFamily="49" charset="-128"/>
                        </a:rPr>
                        <a:t>２０２４年９月９日（月）</a:t>
                      </a:r>
                      <a:endParaRPr kumimoji="1" lang="en-US" altLang="ja-JP" sz="1200" b="1" dirty="0">
                        <a:solidFill>
                          <a:srgbClr val="FF0000"/>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73276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u="none" dirty="0">
                          <a:latin typeface="+mn-ea"/>
                          <a:ea typeface="+mn-ea"/>
                        </a:rPr>
                        <a:t>下記申し込み欄に必要事項を記入のうえ、お申込み下さい。</a:t>
                      </a:r>
                      <a:endParaRPr kumimoji="1" lang="en-US" altLang="ja-JP" sz="1000" b="0" u="none" dirty="0">
                        <a:latin typeface="+mn-ea"/>
                        <a:ea typeface="+mn-ea"/>
                      </a:endParaRPr>
                    </a:p>
                    <a:p>
                      <a:r>
                        <a:rPr kumimoji="1" lang="ja-JP" altLang="en-US" sz="1000" b="1" u="none" dirty="0">
                          <a:latin typeface="+mn-ea"/>
                          <a:ea typeface="+mn-ea"/>
                        </a:rPr>
                        <a:t>申込締切後、</a:t>
                      </a:r>
                      <a:r>
                        <a:rPr kumimoji="1" lang="ja-JP" altLang="en-US" sz="1000" b="1" u="sng" dirty="0">
                          <a:latin typeface="+mn-ea"/>
                          <a:ea typeface="+mn-ea"/>
                        </a:rPr>
                        <a:t>株式会社成城石井のバイヤーによる選考を実施いたします。</a:t>
                      </a:r>
                      <a:r>
                        <a:rPr kumimoji="1" lang="ja-JP" altLang="en-US" sz="1000" b="1" u="none" dirty="0">
                          <a:latin typeface="+mn-ea"/>
                          <a:ea typeface="+mn-ea"/>
                        </a:rPr>
                        <a:t>選考後、</a:t>
                      </a:r>
                      <a:r>
                        <a:rPr kumimoji="1" lang="ja-JP" altLang="en-US" sz="1000" b="1" dirty="0">
                          <a:latin typeface="+mn-ea"/>
                          <a:ea typeface="+mn-ea"/>
                        </a:rPr>
                        <a:t>ご商談いただける場合には、東京商工会議所から</a:t>
                      </a:r>
                      <a:r>
                        <a:rPr kumimoji="1" lang="ja-JP" altLang="en-US" sz="1000" b="1" dirty="0">
                          <a:solidFill>
                            <a:schemeClr val="tx1"/>
                          </a:solidFill>
                          <a:latin typeface="+mn-ea"/>
                          <a:ea typeface="+mn-ea"/>
                        </a:rPr>
                        <a:t>商談会の</a:t>
                      </a:r>
                      <a:r>
                        <a:rPr kumimoji="1" lang="en-US" altLang="ja-JP" sz="1000" b="1" dirty="0">
                          <a:solidFill>
                            <a:schemeClr val="tx1"/>
                          </a:solidFill>
                          <a:latin typeface="+mn-ea"/>
                          <a:ea typeface="+mn-ea"/>
                        </a:rPr>
                        <a:t>2</a:t>
                      </a:r>
                      <a:r>
                        <a:rPr kumimoji="1" lang="ja-JP" altLang="en-US" sz="1000" b="1" dirty="0">
                          <a:solidFill>
                            <a:schemeClr val="tx1"/>
                          </a:solidFill>
                          <a:latin typeface="+mn-ea"/>
                          <a:ea typeface="+mn-ea"/>
                        </a:rPr>
                        <a:t>週間前まで</a:t>
                      </a:r>
                      <a:r>
                        <a:rPr kumimoji="1" lang="ja-JP" altLang="en-US" sz="1000" b="1" dirty="0">
                          <a:latin typeface="+mn-ea"/>
                          <a:ea typeface="+mn-ea"/>
                        </a:rPr>
                        <a:t>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7" name="正方形/長方形 6"/>
          <p:cNvSpPr/>
          <p:nvPr/>
        </p:nvSpPr>
        <p:spPr>
          <a:xfrm>
            <a:off x="298103" y="4171969"/>
            <a:ext cx="7490400" cy="7935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10" name="正方形/長方形 9"/>
          <p:cNvSpPr/>
          <p:nvPr/>
        </p:nvSpPr>
        <p:spPr>
          <a:xfrm>
            <a:off x="124925" y="4809717"/>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03621397"/>
              </p:ext>
            </p:extLst>
          </p:nvPr>
        </p:nvGraphicFramePr>
        <p:xfrm>
          <a:off x="386719" y="5250194"/>
          <a:ext cx="6641980" cy="4879013"/>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650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97364">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97364">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650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74272">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41644">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40474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650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650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97364">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
        <p:nvSpPr>
          <p:cNvPr id="14" name="正方形/長方形 13"/>
          <p:cNvSpPr/>
          <p:nvPr/>
        </p:nvSpPr>
        <p:spPr>
          <a:xfrm>
            <a:off x="1204299" y="4647576"/>
            <a:ext cx="5950304" cy="81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2" name="正方形/長方形 1">
            <a:extLst>
              <a:ext uri="{FF2B5EF4-FFF2-40B4-BE49-F238E27FC236}">
                <a16:creationId xmlns:a16="http://schemas.microsoft.com/office/drawing/2014/main" id="{5B4C5E15-DE50-850B-F5E3-51D6EB1D8368}"/>
              </a:ext>
            </a:extLst>
          </p:cNvPr>
          <p:cNvSpPr/>
          <p:nvPr/>
        </p:nvSpPr>
        <p:spPr>
          <a:xfrm>
            <a:off x="193441" y="10099256"/>
            <a:ext cx="7670521" cy="5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latin typeface="+mn-ea"/>
              </a:rPr>
              <a:t>＜申込み先＞高崎商工会議所　経営支援課（担当：高橋・佐藤） </a:t>
            </a:r>
            <a:endParaRPr lang="en-US" altLang="ja-JP" sz="1050" dirty="0">
              <a:solidFill>
                <a:srgbClr val="FF0000"/>
              </a:solidFill>
              <a:latin typeface="+mn-ea"/>
            </a:endParaRPr>
          </a:p>
          <a:p>
            <a:pPr>
              <a:defRPr/>
            </a:pPr>
            <a:r>
              <a:rPr lang="en-US" altLang="ja-JP" sz="1050" dirty="0">
                <a:solidFill>
                  <a:srgbClr val="FF0000"/>
                </a:solidFill>
                <a:latin typeface="+mn-ea"/>
              </a:rPr>
              <a:t>                 </a:t>
            </a:r>
            <a:r>
              <a:rPr lang="ja-JP" altLang="en-US" sz="1050" dirty="0">
                <a:solidFill>
                  <a:srgbClr val="FF0000"/>
                </a:solidFill>
                <a:latin typeface="+mn-ea"/>
              </a:rPr>
              <a:t> </a:t>
            </a:r>
            <a:r>
              <a:rPr lang="en-US" altLang="ja-JP" sz="1050" dirty="0">
                <a:solidFill>
                  <a:srgbClr val="FF0000"/>
                </a:solidFill>
                <a:latin typeface="+mn-ea"/>
              </a:rPr>
              <a:t>TEL</a:t>
            </a:r>
            <a:r>
              <a:rPr lang="ja-JP" altLang="en-US" sz="1050" dirty="0">
                <a:solidFill>
                  <a:srgbClr val="FF0000"/>
                </a:solidFill>
                <a:latin typeface="+mn-ea"/>
              </a:rPr>
              <a:t>： </a:t>
            </a:r>
            <a:r>
              <a:rPr lang="en-US" altLang="ja-JP" sz="1050" dirty="0">
                <a:solidFill>
                  <a:srgbClr val="FF0000"/>
                </a:solidFill>
                <a:latin typeface="+mn-ea"/>
              </a:rPr>
              <a:t>027-361-5171</a:t>
            </a:r>
            <a:r>
              <a:rPr lang="ja-JP" altLang="en-US" sz="1050" dirty="0">
                <a:solidFill>
                  <a:srgbClr val="FF0000"/>
                </a:solidFill>
                <a:latin typeface="+mn-ea"/>
              </a:rPr>
              <a:t>　</a:t>
            </a:r>
            <a:r>
              <a:rPr lang="en-US" altLang="ja-JP" sz="1050" dirty="0">
                <a:solidFill>
                  <a:srgbClr val="FF0000"/>
                </a:solidFill>
                <a:latin typeface="+mn-ea"/>
              </a:rPr>
              <a:t>E-mail: </a:t>
            </a:r>
            <a:r>
              <a:rPr lang="en-US" altLang="ja-JP" sz="1050" dirty="0">
                <a:solidFill>
                  <a:srgbClr val="FF0000"/>
                </a:solidFill>
                <a:latin typeface="+mn-ea"/>
                <a:hlinkClick r:id="rId2"/>
              </a:rPr>
              <a:t>keieishien@takasakicci.or.jp</a:t>
            </a:r>
            <a:endParaRPr lang="en-US" altLang="ja-JP" sz="1050" dirty="0">
              <a:solidFill>
                <a:srgbClr val="FF0000"/>
              </a:solidFill>
              <a:latin typeface="+mn-ea"/>
            </a:endParaRPr>
          </a:p>
          <a:p>
            <a:pPr>
              <a:defRPr/>
            </a:pPr>
            <a:r>
              <a:rPr lang="ja-JP" altLang="en-US" sz="900" dirty="0">
                <a:solidFill>
                  <a:schemeClr val="tx1"/>
                </a:solidFill>
                <a:latin typeface="+mn-ea"/>
              </a:rPr>
              <a:t>＜主催＞東京商工会議所 ビジネス交流センター </a:t>
            </a:r>
            <a:r>
              <a:rPr lang="en-US" altLang="ja-JP" sz="900" dirty="0">
                <a:solidFill>
                  <a:schemeClr val="tx1"/>
                </a:solidFill>
                <a:latin typeface="+mn-ea"/>
              </a:rPr>
              <a:t>TEL</a:t>
            </a:r>
            <a:r>
              <a:rPr lang="ja-JP" altLang="en-US" sz="900" dirty="0">
                <a:solidFill>
                  <a:schemeClr val="tx1"/>
                </a:solidFill>
                <a:latin typeface="+mn-ea"/>
              </a:rPr>
              <a:t>：</a:t>
            </a:r>
            <a:r>
              <a:rPr lang="en-US" altLang="ja-JP" sz="900" dirty="0">
                <a:solidFill>
                  <a:schemeClr val="tx1"/>
                </a:solidFill>
                <a:latin typeface="+mn-ea"/>
              </a:rPr>
              <a:t>03-3283-7804</a:t>
            </a:r>
            <a:r>
              <a:rPr lang="ja-JP" altLang="en-US" sz="900" dirty="0">
                <a:solidFill>
                  <a:schemeClr val="tx1"/>
                </a:solidFill>
                <a:latin typeface="+mn-ea"/>
              </a:rPr>
              <a:t> </a:t>
            </a:r>
            <a:r>
              <a:rPr lang="en-US" altLang="ja-JP" sz="900" dirty="0">
                <a:solidFill>
                  <a:schemeClr val="tx1"/>
                </a:solidFill>
                <a:latin typeface="+mn-ea"/>
              </a:rPr>
              <a:t>E-mail: </a:t>
            </a:r>
            <a:r>
              <a:rPr lang="en-US" altLang="ja-JP" sz="900" dirty="0">
                <a:solidFill>
                  <a:schemeClr val="tx1"/>
                </a:solidFill>
                <a:latin typeface="+mn-ea"/>
                <a:hlinkClick r:id="rId3"/>
              </a:rPr>
              <a:t>bizkoryu@tokyo-cci.or.jp</a:t>
            </a:r>
            <a:r>
              <a:rPr lang="ja-JP" altLang="en-US" sz="900" dirty="0">
                <a:solidFill>
                  <a:schemeClr val="tx1"/>
                </a:solidFill>
                <a:latin typeface="+mn-ea"/>
              </a:rPr>
              <a:t>　＜協力＞日本商工会議所</a:t>
            </a:r>
            <a:endParaRPr lang="en-US" altLang="ja-JP" sz="900" dirty="0">
              <a:solidFill>
                <a:schemeClr val="tx1"/>
              </a:solidFill>
              <a:latin typeface="+mn-ea"/>
            </a:endParaRPr>
          </a:p>
        </p:txBody>
      </p:sp>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554</TotalTime>
  <Words>795</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yu-takahashi</cp:lastModifiedBy>
  <cp:revision>223</cp:revision>
  <cp:lastPrinted>2024-07-08T06:06:51Z</cp:lastPrinted>
  <dcterms:created xsi:type="dcterms:W3CDTF">2019-10-15T07:51:00Z</dcterms:created>
  <dcterms:modified xsi:type="dcterms:W3CDTF">2024-08-23T01:19:54Z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