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2" r:id="rId2"/>
    <p:sldMasterId id="2147483654" r:id="rId3"/>
  </p:sldMasterIdLst>
  <p:notesMasterIdLst>
    <p:notesMasterId r:id="rId6"/>
  </p:notesMasterIdLst>
  <p:sldIdLst>
    <p:sldId id="261" r:id="rId4"/>
    <p:sldId id="262"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麟太郎" initials="小林"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000000"/>
    <a:srgbClr val="C01B0D"/>
    <a:srgbClr val="E0D3AC"/>
    <a:srgbClr val="AF1E55"/>
    <a:srgbClr val="AF1655"/>
    <a:srgbClr val="4C2A18"/>
    <a:srgbClr val="CC0066"/>
    <a:srgbClr val="0033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p:scale>
          <a:sx n="134" d="100"/>
          <a:sy n="134" d="100"/>
        </p:scale>
        <p:origin x="970" y="-4877"/>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3351" tIns="46676" rIns="93351" bIns="4667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3351" tIns="46676" rIns="93351" bIns="46676" rtlCol="0"/>
          <a:lstStyle>
            <a:lvl1pPr algn="r">
              <a:defRPr sz="1200"/>
            </a:lvl1pPr>
          </a:lstStyle>
          <a:p>
            <a:fld id="{EFDF23AA-BDED-6748-8FB1-D76B428F0567}"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93351" tIns="46676" rIns="93351" bIns="46676"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3351" tIns="46676" rIns="93351" bIns="466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3351" tIns="46676" rIns="93351" bIns="4667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3351" tIns="46676" rIns="93351" bIns="46676" rtlCol="0" anchor="b"/>
          <a:lstStyle>
            <a:lvl1pPr algn="r">
              <a:defRPr sz="1200"/>
            </a:lvl1pPr>
          </a:lstStyle>
          <a:p>
            <a:fld id="{1940522E-35FC-C343-BD16-C7546671788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940522E-35FC-C343-BD16-C7546671788B}" type="slidenum">
              <a:rPr kumimoji="1" lang="ja-JP" altLang="en-US" smtClean="0"/>
              <a:t>2</a:t>
            </a:fld>
            <a:endParaRPr kumimoji="1" lang="ja-JP" altLang="en-US"/>
          </a:p>
        </p:txBody>
      </p:sp>
    </p:spTree>
    <p:extLst>
      <p:ext uri="{BB962C8B-B14F-4D97-AF65-F5344CB8AC3E}">
        <p14:creationId xmlns:p14="http://schemas.microsoft.com/office/powerpoint/2010/main" val="42935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5"/>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0973" y="2794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en-US"/>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pic>
        <p:nvPicPr>
          <p:cNvPr id="5" name="図 4"/>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p:cNvPicPr>
            <a:picLocks noChangeAspect="1"/>
          </p:cNvPicPr>
          <p:nvPr userDrawn="1"/>
        </p:nvPicPr>
        <p:blipFill>
          <a:blip r:embed="rId4"/>
          <a:stretch>
            <a:fillRect/>
          </a:stretch>
        </p:blipFill>
        <p:spPr>
          <a:xfrm>
            <a:off x="0" y="1175737"/>
            <a:ext cx="7559675" cy="174703"/>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672906" y="4639810"/>
            <a:ext cx="2181089" cy="857794"/>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keieishien@takasakicci.or.jp"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
          <p:cNvSpPr txBox="1">
            <a:spLocks noChangeArrowheads="1"/>
          </p:cNvSpPr>
          <p:nvPr/>
        </p:nvSpPr>
        <p:spPr bwMode="auto">
          <a:xfrm>
            <a:off x="2306298" y="31923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HGPｺﾞｼｯｸE" panose="020B0900000000000000" pitchFamily="50" charset="-128"/>
              <a:ea typeface="HGPｺﾞｼｯｸE" panose="020B0900000000000000" pitchFamily="50" charset="-128"/>
            </a:endParaRPr>
          </a:p>
        </p:txBody>
      </p:sp>
      <p:grpSp>
        <p:nvGrpSpPr>
          <p:cNvPr id="12" name="グループ化 11"/>
          <p:cNvGrpSpPr/>
          <p:nvPr/>
        </p:nvGrpSpPr>
        <p:grpSpPr>
          <a:xfrm>
            <a:off x="517387" y="5135567"/>
            <a:ext cx="6670469" cy="1632308"/>
            <a:chOff x="473643" y="3243424"/>
            <a:chExt cx="6923157" cy="1301138"/>
          </a:xfrm>
        </p:grpSpPr>
        <p:sp>
          <p:nvSpPr>
            <p:cNvPr id="14" name="テキスト ボックス 37"/>
            <p:cNvSpPr txBox="1">
              <a:spLocks noChangeArrowheads="1"/>
            </p:cNvSpPr>
            <p:nvPr/>
          </p:nvSpPr>
          <p:spPr bwMode="auto">
            <a:xfrm>
              <a:off x="622410" y="3980294"/>
              <a:ext cx="6550240" cy="56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会　　　場　　東京商工会議所　会議室　</a:t>
              </a:r>
              <a:endPar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endParaRPr>
            </a:p>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　　　　　　　　</a:t>
              </a:r>
              <a:r>
                <a:rPr lang="en-US" altLang="ja-JP" sz="1600" dirty="0">
                  <a:latin typeface="+mj-ea"/>
                  <a:ea typeface="+mj-ea"/>
                  <a:cs typeface="メイリオ" panose="020B0604030504040204" pitchFamily="34" charset="-128"/>
                </a:rPr>
                <a:t>※</a:t>
              </a:r>
              <a:r>
                <a:rPr lang="ja-JP" altLang="en-US" sz="1600" dirty="0">
                  <a:latin typeface="+mj-ea"/>
                  <a:ea typeface="+mj-ea"/>
                  <a:cs typeface="メイリオ" panose="020B0604030504040204" pitchFamily="34" charset="-128"/>
                </a:rPr>
                <a:t>会場での対面式商談となります。</a:t>
              </a:r>
              <a:endParaRPr lang="en-US" altLang="ja-JP" sz="1600" dirty="0">
                <a:latin typeface="+mj-ea"/>
                <a:ea typeface="+mj-ea"/>
                <a:cs typeface="メイリオ" panose="020B0604030504040204" pitchFamily="34" charset="-128"/>
              </a:endParaRPr>
            </a:p>
          </p:txBody>
        </p:sp>
        <p:sp>
          <p:nvSpPr>
            <p:cNvPr id="21" name="テキスト ボックス 37"/>
            <p:cNvSpPr txBox="1">
              <a:spLocks noChangeArrowheads="1"/>
            </p:cNvSpPr>
            <p:nvPr/>
          </p:nvSpPr>
          <p:spPr bwMode="auto">
            <a:xfrm>
              <a:off x="473643" y="3243424"/>
              <a:ext cx="6923157" cy="53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mj-ea"/>
                  <a:ea typeface="+mj-ea"/>
                </a:rPr>
                <a:t>　　スーパーマーケット オオゼキのバイヤー様との個別商談会を下記のとおり開催いたします。</a:t>
              </a:r>
              <a:endParaRPr lang="en-US" altLang="ja-JP" sz="1200" dirty="0">
                <a:latin typeface="+mj-ea"/>
                <a:ea typeface="+mj-ea"/>
              </a:endParaRPr>
            </a:p>
            <a:p>
              <a:pPr algn="ctr">
                <a:spcBef>
                  <a:spcPct val="0"/>
                </a:spcBef>
                <a:buFontTx/>
                <a:buNone/>
              </a:pPr>
              <a:r>
                <a:rPr lang="ja-JP" altLang="en-US" sz="1200" dirty="0">
                  <a:latin typeface="+mj-ea"/>
                  <a:ea typeface="+mj-ea"/>
                </a:rPr>
                <a:t>募集カテゴリーに該当する商品をお持ちの事業者様は、ぜひこの機会にご応募ください。</a:t>
              </a:r>
              <a:endParaRPr lang="en-US" altLang="ja-JP" sz="1200" dirty="0">
                <a:latin typeface="+mj-ea"/>
                <a:ea typeface="+mj-ea"/>
              </a:endParaRPr>
            </a:p>
            <a:p>
              <a:pPr algn="ctr">
                <a:spcBef>
                  <a:spcPct val="0"/>
                </a:spcBef>
                <a:buFontTx/>
                <a:buNone/>
              </a:pPr>
              <a:endParaRPr lang="en-US" altLang="ja-JP" sz="1400" dirty="0">
                <a:latin typeface="HGP創英角ｺﾞｼｯｸUB" panose="020B0A00000000000000" pitchFamily="50" charset="-128"/>
                <a:ea typeface="HGP創英角ｺﾞｼｯｸUB" panose="020B0A00000000000000" pitchFamily="50" charset="-128"/>
              </a:endParaRPr>
            </a:p>
          </p:txBody>
        </p:sp>
        <p:sp>
          <p:nvSpPr>
            <p:cNvPr id="25" name="テキスト ボックス 37"/>
            <p:cNvSpPr txBox="1">
              <a:spLocks noChangeArrowheads="1"/>
            </p:cNvSpPr>
            <p:nvPr/>
          </p:nvSpPr>
          <p:spPr bwMode="auto">
            <a:xfrm>
              <a:off x="622408" y="3622301"/>
              <a:ext cx="6194062" cy="31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開催日時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2025</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年</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3</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月</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14</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日（金）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17</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p>
          </p:txBody>
        </p:sp>
      </p:grpSp>
      <p:sp>
        <p:nvSpPr>
          <p:cNvPr id="2" name="正方形/長方形 1"/>
          <p:cNvSpPr/>
          <p:nvPr/>
        </p:nvSpPr>
        <p:spPr bwMode="white">
          <a:xfrm>
            <a:off x="2561425" y="6849526"/>
            <a:ext cx="2475258"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C01B0D"/>
                </a:solidFill>
                <a:latin typeface="HGP創英角ｺﾞｼｯｸUB" panose="020B0A00000000000000" pitchFamily="50" charset="-128"/>
                <a:ea typeface="HGP創英角ｺﾞｼｯｸUB" panose="020B0A00000000000000" pitchFamily="50" charset="-128"/>
              </a:rPr>
              <a:t>募集カテゴリー</a:t>
            </a:r>
          </a:p>
        </p:txBody>
      </p:sp>
      <p:sp>
        <p:nvSpPr>
          <p:cNvPr id="26" name="正方形/長方形 25"/>
          <p:cNvSpPr/>
          <p:nvPr/>
        </p:nvSpPr>
        <p:spPr>
          <a:xfrm>
            <a:off x="282918" y="3597274"/>
            <a:ext cx="4920787" cy="8130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00" dirty="0">
                <a:latin typeface="+mn-ea"/>
              </a:rPr>
              <a:t>　　　</a:t>
            </a:r>
            <a:endParaRPr lang="en-US" altLang="ja-JP" sz="1100" dirty="0">
              <a:latin typeface="+mn-ea"/>
            </a:endParaRPr>
          </a:p>
        </p:txBody>
      </p:sp>
      <p:grpSp>
        <p:nvGrpSpPr>
          <p:cNvPr id="53" name="グループ化 52"/>
          <p:cNvGrpSpPr/>
          <p:nvPr/>
        </p:nvGrpSpPr>
        <p:grpSpPr>
          <a:xfrm>
            <a:off x="928463" y="8812006"/>
            <a:ext cx="6010310" cy="1336825"/>
            <a:chOff x="928463" y="8991195"/>
            <a:chExt cx="6010310" cy="1336825"/>
          </a:xfrm>
        </p:grpSpPr>
        <p:sp>
          <p:nvSpPr>
            <p:cNvPr id="32" name="正方形/長方形 31"/>
            <p:cNvSpPr/>
            <p:nvPr/>
          </p:nvSpPr>
          <p:spPr>
            <a:xfrm>
              <a:off x="1083245" y="9417430"/>
              <a:ext cx="5855528" cy="910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mn-ea"/>
                </a:rPr>
                <a:t>●他で取り扱いのない“珍しい商品”をお持ちの事業者様</a:t>
              </a:r>
              <a:endParaRPr kumimoji="1" lang="en-US" altLang="ja-JP" sz="1400" b="1" dirty="0">
                <a:solidFill>
                  <a:schemeClr val="tx1"/>
                </a:solidFill>
                <a:latin typeface="+mn-ea"/>
              </a:endParaRPr>
            </a:p>
            <a:p>
              <a:r>
                <a:rPr kumimoji="1" lang="ja-JP" altLang="en-US" sz="1400" b="1" dirty="0">
                  <a:solidFill>
                    <a:schemeClr val="tx1"/>
                  </a:solidFill>
                  <a:latin typeface="+mn-ea"/>
                </a:rPr>
                <a:t>●日配品は、可能な限り小ロットで納品できる事業者様</a:t>
              </a:r>
              <a:endParaRPr kumimoji="1" lang="en-US" altLang="ja-JP" sz="1400" b="1" dirty="0">
                <a:solidFill>
                  <a:schemeClr val="tx1"/>
                </a:solidFill>
                <a:latin typeface="+mn-ea"/>
              </a:endParaRPr>
            </a:p>
            <a:p>
              <a:r>
                <a:rPr kumimoji="1" lang="ja-JP" altLang="en-US" sz="1400" b="1" dirty="0">
                  <a:solidFill>
                    <a:schemeClr val="tx1"/>
                  </a:solidFill>
                  <a:latin typeface="+mn-ea"/>
                </a:rPr>
                <a:t>●菓子商品は、ケース単位で納品できる事業者様</a:t>
              </a:r>
              <a:endParaRPr kumimoji="1" lang="en-US" altLang="ja-JP" sz="1400" b="1" dirty="0">
                <a:solidFill>
                  <a:schemeClr val="tx1"/>
                </a:solidFill>
                <a:latin typeface="+mn-ea"/>
              </a:endParaRPr>
            </a:p>
            <a:p>
              <a:r>
                <a:rPr kumimoji="1" lang="ja-JP" altLang="en-US" sz="1400" b="1" dirty="0">
                  <a:solidFill>
                    <a:schemeClr val="tx1"/>
                  </a:solidFill>
                  <a:latin typeface="+mn-ea"/>
                </a:rPr>
                <a:t>●問屋様を通してのお取引可能な事業者様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a:t>
              </a:r>
              <a:r>
                <a:rPr kumimoji="1" lang="ja-JP" altLang="en-US" sz="1100" b="1" dirty="0">
                  <a:solidFill>
                    <a:schemeClr val="tx1"/>
                  </a:solidFill>
                  <a:latin typeface="+mn-ea"/>
                </a:rPr>
                <a:t>（スーパーマーケット オオゼキ様より紹介も可能）</a:t>
              </a:r>
              <a:endParaRPr kumimoji="1" lang="en-US" altLang="ja-JP" sz="1100" b="1" dirty="0">
                <a:solidFill>
                  <a:schemeClr val="tx1"/>
                </a:solidFill>
                <a:latin typeface="+mn-ea"/>
              </a:endParaRPr>
            </a:p>
            <a:p>
              <a:r>
                <a:rPr kumimoji="1" lang="ja-JP" altLang="en-US" sz="1400" b="1" dirty="0">
                  <a:solidFill>
                    <a:schemeClr val="tx1"/>
                  </a:solidFill>
                  <a:latin typeface="+mn-ea"/>
                </a:rPr>
                <a:t>●オリジナル商品の制作可能な事業者様</a:t>
              </a:r>
              <a:endParaRPr kumimoji="1" lang="en-US" altLang="ja-JP" sz="1400" b="1" dirty="0">
                <a:solidFill>
                  <a:schemeClr val="tx1"/>
                </a:solidFill>
                <a:latin typeface="+mn-ea"/>
              </a:endParaRPr>
            </a:p>
          </p:txBody>
        </p:sp>
        <p:sp>
          <p:nvSpPr>
            <p:cNvPr id="33" name="正方形/長方形 32"/>
            <p:cNvSpPr/>
            <p:nvPr/>
          </p:nvSpPr>
          <p:spPr bwMode="white">
            <a:xfrm>
              <a:off x="928463" y="8991195"/>
              <a:ext cx="5935512"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dirty="0">
                  <a:solidFill>
                    <a:srgbClr val="C01B0D"/>
                  </a:solidFill>
                  <a:latin typeface="HGP創英角ｺﾞｼｯｸUB" panose="020B0900000000000000" pitchFamily="50" charset="-128"/>
                  <a:ea typeface="HGP創英角ｺﾞｼｯｸUB" panose="020B0900000000000000" pitchFamily="50" charset="-128"/>
                </a:rPr>
                <a:t>特に、下記のような事業者様のご提案をお待ちしています。</a:t>
              </a:r>
            </a:p>
          </p:txBody>
        </p:sp>
      </p:grpSp>
      <p:sp>
        <p:nvSpPr>
          <p:cNvPr id="37" name="正方形/長方形 36"/>
          <p:cNvSpPr/>
          <p:nvPr/>
        </p:nvSpPr>
        <p:spPr>
          <a:xfrm>
            <a:off x="1153156" y="7360724"/>
            <a:ext cx="5400044" cy="1254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u="sng" dirty="0">
                <a:solidFill>
                  <a:schemeClr val="tx1"/>
                </a:solidFill>
                <a:latin typeface="+mn-ea"/>
              </a:rPr>
              <a:t>食品全般</a:t>
            </a:r>
            <a:r>
              <a:rPr kumimoji="1" lang="ja-JP" altLang="en-US" sz="1200" b="1" u="sng" dirty="0">
                <a:solidFill>
                  <a:schemeClr val="tx1"/>
                </a:solidFill>
                <a:latin typeface="+mn-ea"/>
              </a:rPr>
              <a:t>（</a:t>
            </a:r>
            <a:r>
              <a:rPr kumimoji="1" lang="en-US" altLang="ja-JP" sz="1200" b="1" u="sng" dirty="0">
                <a:solidFill>
                  <a:schemeClr val="tx1"/>
                </a:solidFill>
                <a:latin typeface="+mn-ea"/>
              </a:rPr>
              <a:t>※</a:t>
            </a:r>
            <a:r>
              <a:rPr kumimoji="1" lang="ja-JP" altLang="en-US" sz="1200" b="1" u="sng" dirty="0">
                <a:solidFill>
                  <a:schemeClr val="tx1"/>
                </a:solidFill>
                <a:latin typeface="+mn-ea"/>
              </a:rPr>
              <a:t>店舗・</a:t>
            </a:r>
            <a:r>
              <a:rPr kumimoji="1" lang="en-US" altLang="ja-JP" sz="1200" b="1" u="sng" dirty="0">
                <a:solidFill>
                  <a:schemeClr val="tx1"/>
                </a:solidFill>
                <a:latin typeface="+mn-ea"/>
              </a:rPr>
              <a:t>EC</a:t>
            </a:r>
            <a:r>
              <a:rPr kumimoji="1" lang="ja-JP" altLang="en-US" sz="1200" b="1" u="sng" dirty="0">
                <a:solidFill>
                  <a:schemeClr val="tx1"/>
                </a:solidFill>
                <a:latin typeface="+mn-ea"/>
              </a:rPr>
              <a:t>サイトでの取り扱いを想定しております）</a:t>
            </a:r>
            <a:r>
              <a:rPr kumimoji="1" lang="ja-JP" altLang="en-US" sz="1200" b="1" dirty="0">
                <a:solidFill>
                  <a:schemeClr val="tx1"/>
                </a:solidFill>
                <a:latin typeface="+mn-ea"/>
              </a:rPr>
              <a:t>　</a:t>
            </a:r>
            <a:r>
              <a:rPr kumimoji="1" lang="ja-JP" altLang="en-US" b="1" dirty="0">
                <a:solidFill>
                  <a:schemeClr val="tx1"/>
                </a:solidFill>
                <a:latin typeface="+mn-ea"/>
              </a:rPr>
              <a:t>　</a:t>
            </a:r>
            <a:endParaRPr kumimoji="1" lang="en-US" altLang="ja-JP" b="1" dirty="0">
              <a:solidFill>
                <a:schemeClr val="tx1"/>
              </a:solidFill>
              <a:latin typeface="+mn-ea"/>
            </a:endParaRPr>
          </a:p>
          <a:p>
            <a:r>
              <a:rPr kumimoji="1" lang="ja-JP" altLang="en-US" sz="1400" b="1" dirty="0">
                <a:solidFill>
                  <a:schemeClr val="tx1"/>
                </a:solidFill>
                <a:latin typeface="+mn-ea"/>
              </a:rPr>
              <a:t>＊デイリー商品（冷蔵品・冷凍品・パンなど）</a:t>
            </a:r>
          </a:p>
          <a:p>
            <a:r>
              <a:rPr kumimoji="1" lang="ja-JP" altLang="en-US" sz="1400" b="1" dirty="0">
                <a:solidFill>
                  <a:schemeClr val="tx1"/>
                </a:solidFill>
                <a:latin typeface="+mn-ea"/>
              </a:rPr>
              <a:t>＊菓子商品（銘菓・ご当地菓子など）</a:t>
            </a:r>
            <a:endParaRPr kumimoji="1" lang="en-US" altLang="ja-JP" sz="1400" b="1" dirty="0">
              <a:solidFill>
                <a:schemeClr val="tx1"/>
              </a:solidFill>
              <a:latin typeface="+mn-ea"/>
            </a:endParaRPr>
          </a:p>
          <a:p>
            <a:r>
              <a:rPr kumimoji="1" lang="ja-JP" altLang="en-US" sz="1400" b="1" dirty="0">
                <a:solidFill>
                  <a:schemeClr val="tx1"/>
                </a:solidFill>
                <a:latin typeface="+mn-ea"/>
              </a:rPr>
              <a:t>＊グロッサリー商品（加工食品・乾物・調味料・輸入食品など）</a:t>
            </a:r>
            <a:endParaRPr kumimoji="1" lang="en-US" altLang="ja-JP" sz="1400" b="1" dirty="0">
              <a:solidFill>
                <a:schemeClr val="tx1"/>
              </a:solidFill>
              <a:latin typeface="+mn-ea"/>
            </a:endParaRPr>
          </a:p>
          <a:p>
            <a:r>
              <a:rPr kumimoji="1" lang="ja-JP" altLang="en-US" sz="1400" b="1" dirty="0">
                <a:solidFill>
                  <a:schemeClr val="tx1"/>
                </a:solidFill>
                <a:latin typeface="+mn-ea"/>
              </a:rPr>
              <a:t>＊お酒（洋酒・果実酒・和酒）</a:t>
            </a:r>
          </a:p>
        </p:txBody>
      </p:sp>
      <p:sp>
        <p:nvSpPr>
          <p:cNvPr id="39" name="正方形/長方形 38"/>
          <p:cNvSpPr/>
          <p:nvPr/>
        </p:nvSpPr>
        <p:spPr bwMode="white">
          <a:xfrm>
            <a:off x="2768334" y="4719330"/>
            <a:ext cx="1932874"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C01B0D"/>
                </a:solidFill>
                <a:latin typeface="HGP創英角ｺﾞｼｯｸUB" panose="020B0A00000000000000" pitchFamily="50" charset="-128"/>
                <a:ea typeface="HGP創英角ｺﾞｼｯｸUB" panose="020B0A00000000000000" pitchFamily="50" charset="-128"/>
              </a:rPr>
              <a:t>開催概要</a:t>
            </a:r>
          </a:p>
        </p:txBody>
      </p:sp>
      <p:sp>
        <p:nvSpPr>
          <p:cNvPr id="22" name="正方形/長方形 21"/>
          <p:cNvSpPr/>
          <p:nvPr/>
        </p:nvSpPr>
        <p:spPr>
          <a:xfrm>
            <a:off x="392692" y="956262"/>
            <a:ext cx="6646935" cy="1511097"/>
          </a:xfrm>
          <a:prstGeom prst="rect">
            <a:avLst/>
          </a:prstGeom>
          <a:solidFill>
            <a:srgbClr val="C01B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b="1" dirty="0">
                <a:solidFill>
                  <a:schemeClr val="bg1"/>
                </a:solidFill>
              </a:rPr>
              <a:t>参加サプライヤー大募集！</a:t>
            </a:r>
            <a:r>
              <a:rPr lang="ja-JP" altLang="en-US" b="1" dirty="0">
                <a:solidFill>
                  <a:schemeClr val="bg1"/>
                </a:solidFill>
                <a:latin typeface="+mn-ea"/>
              </a:rPr>
              <a:t>東商バイヤーズミーティング</a:t>
            </a:r>
            <a:endParaRPr lang="en-US" altLang="ja-JP" b="1" dirty="0">
              <a:solidFill>
                <a:schemeClr val="bg1"/>
              </a:solidFill>
              <a:latin typeface="+mn-ea"/>
            </a:endParaRPr>
          </a:p>
          <a:p>
            <a:pPr algn="ctr">
              <a:defRPr/>
            </a:pPr>
            <a:r>
              <a:rPr lang="ja-JP" altLang="en-US" sz="32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rPr>
              <a:t>スーパーマーケットオオゼキ</a:t>
            </a:r>
            <a:r>
              <a:rPr lang="ja-JP" altLang="en-US" sz="24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rPr>
              <a:t>との</a:t>
            </a:r>
            <a:endParaRPr lang="en-US" altLang="ja-JP" sz="24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endParaRPr>
          </a:p>
          <a:p>
            <a:pPr algn="ctr">
              <a:defRPr/>
            </a:pPr>
            <a:r>
              <a:rPr lang="ja-JP" altLang="en-US" sz="28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rPr>
              <a:t>個別商談会</a:t>
            </a:r>
            <a:endParaRPr lang="ja-JP" altLang="en-US" sz="3200" dirty="0">
              <a:ln w="3175">
                <a:solidFill>
                  <a:schemeClr val="tx1"/>
                </a:solidFill>
              </a:ln>
              <a:solidFill>
                <a:schemeClr val="bg1"/>
              </a:solidFill>
              <a:effectLst>
                <a:outerShdw blurRad="38100" dist="38100" dir="2700000" algn="tl">
                  <a:srgbClr val="000000">
                    <a:alpha val="43137"/>
                  </a:srgbClr>
                </a:outerShdw>
                <a:reflection endPos="0" dist="50800" dir="5400000" sy="-100000" algn="bl" rotWithShape="0"/>
              </a:effectLst>
              <a:latin typeface="HGS創英角ｺﾞｼｯｸUB" panose="020B0A00000000000000" pitchFamily="50" charset="-128"/>
              <a:ea typeface="HGS創英角ｺﾞｼｯｸUB" panose="020B0A00000000000000" pitchFamily="50" charset="-128"/>
            </a:endParaRPr>
          </a:p>
        </p:txBody>
      </p:sp>
      <p:grpSp>
        <p:nvGrpSpPr>
          <p:cNvPr id="24" name="グループ化 23"/>
          <p:cNvGrpSpPr/>
          <p:nvPr/>
        </p:nvGrpSpPr>
        <p:grpSpPr>
          <a:xfrm>
            <a:off x="392692" y="2557480"/>
            <a:ext cx="6670469" cy="2125131"/>
            <a:chOff x="392692" y="2419694"/>
            <a:chExt cx="6670469" cy="2125131"/>
          </a:xfrm>
          <a:solidFill>
            <a:schemeClr val="bg2">
              <a:lumMod val="25000"/>
            </a:schemeClr>
          </a:solidFill>
        </p:grpSpPr>
        <p:sp>
          <p:nvSpPr>
            <p:cNvPr id="23" name="正方形/長方形 22"/>
            <p:cNvSpPr/>
            <p:nvPr/>
          </p:nvSpPr>
          <p:spPr>
            <a:xfrm>
              <a:off x="392692" y="2419694"/>
              <a:ext cx="6670469" cy="2125131"/>
            </a:xfrm>
            <a:prstGeom prst="rect">
              <a:avLst/>
            </a:prstGeom>
            <a:grpFill/>
            <a:ln w="31750">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392692" y="2428463"/>
              <a:ext cx="6637398" cy="2107681"/>
              <a:chOff x="392692" y="1998075"/>
              <a:chExt cx="6637398" cy="2107681"/>
            </a:xfrm>
            <a:grpFill/>
          </p:grpSpPr>
          <p:sp>
            <p:nvSpPr>
              <p:cNvPr id="4" name="正方形/長方形 3"/>
              <p:cNvSpPr/>
              <p:nvPr/>
            </p:nvSpPr>
            <p:spPr>
              <a:xfrm>
                <a:off x="392692" y="1998075"/>
                <a:ext cx="6637398" cy="2071022"/>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2000" b="1" dirty="0">
                    <a:ln>
                      <a:solidFill>
                        <a:schemeClr val="bg1"/>
                      </a:solidFill>
                    </a:ln>
                    <a:solidFill>
                      <a:schemeClr val="bg1"/>
                    </a:solidFill>
                    <a:latin typeface="+mn-ea"/>
                  </a:rPr>
                  <a:t>スーパーマーケット オオゼキ</a:t>
                </a:r>
                <a:r>
                  <a:rPr kumimoji="1" lang="ja-JP" altLang="en-US" dirty="0">
                    <a:solidFill>
                      <a:schemeClr val="bg1"/>
                    </a:solidFill>
                    <a:latin typeface="+mn-ea"/>
                  </a:rPr>
                  <a:t>とは</a:t>
                </a:r>
                <a:r>
                  <a:rPr kumimoji="1" lang="en-US" altLang="ja-JP" dirty="0">
                    <a:solidFill>
                      <a:schemeClr val="bg1"/>
                    </a:solidFill>
                    <a:latin typeface="+mn-ea"/>
                  </a:rPr>
                  <a:t>…</a:t>
                </a:r>
                <a:endParaRPr kumimoji="1" lang="ja-JP" altLang="en-US" sz="2000" dirty="0">
                  <a:solidFill>
                    <a:schemeClr val="bg1"/>
                  </a:solidFill>
                  <a:latin typeface="+mn-ea"/>
                </a:endParaRPr>
              </a:p>
              <a:p>
                <a:r>
                  <a:rPr lang="ja-JP" altLang="en-US" sz="1400" dirty="0">
                    <a:solidFill>
                      <a:schemeClr val="bg1"/>
                    </a:solidFill>
                    <a:latin typeface="+mn-ea"/>
                  </a:rPr>
                  <a:t>都内（主に世田谷・品川・大田区）を中心に</a:t>
                </a:r>
                <a:r>
                  <a:rPr lang="en-US" altLang="ja-JP" sz="1400" dirty="0">
                    <a:solidFill>
                      <a:schemeClr val="bg1"/>
                    </a:solidFill>
                    <a:latin typeface="+mn-ea"/>
                  </a:rPr>
                  <a:t>43</a:t>
                </a:r>
                <a:r>
                  <a:rPr lang="ja-JP" altLang="en-US" sz="1400" dirty="0">
                    <a:solidFill>
                      <a:schemeClr val="bg1"/>
                    </a:solidFill>
                    <a:latin typeface="+mn-ea"/>
                  </a:rPr>
                  <a:t>店舗（</a:t>
                </a:r>
                <a:r>
                  <a:rPr lang="en-US" altLang="ja-JP" sz="1400" dirty="0">
                    <a:solidFill>
                      <a:schemeClr val="bg1"/>
                    </a:solidFill>
                    <a:latin typeface="+mn-ea"/>
                  </a:rPr>
                  <a:t>12</a:t>
                </a:r>
                <a:r>
                  <a:rPr lang="ja-JP" altLang="en-US" sz="1400" dirty="0">
                    <a:solidFill>
                      <a:schemeClr val="bg1"/>
                    </a:solidFill>
                    <a:latin typeface="+mn-ea"/>
                  </a:rPr>
                  <a:t>月末現在）を構えるスーパーマーケット。特に生鮮品は各方面より高い評価を得ている。デイリー品・グロサリー品などはお求めやすい価格を設定しつつ「珍しい商品が買える」「欲しい商品が見つかる」売り場とするため多くの商品を取りそろえ、顧客が楽しめる工夫をしている。</a:t>
                </a:r>
                <a:endParaRPr lang="en-US" altLang="ja-JP" sz="1400" dirty="0">
                  <a:solidFill>
                    <a:schemeClr val="bg1"/>
                  </a:solidFill>
                  <a:latin typeface="+mn-ea"/>
                </a:endParaRPr>
              </a:p>
              <a:p>
                <a:r>
                  <a:rPr lang="ja-JP" altLang="en-US" sz="1400" dirty="0">
                    <a:solidFill>
                      <a:schemeClr val="bg1"/>
                    </a:solidFill>
                    <a:latin typeface="+mn-ea"/>
                  </a:rPr>
                  <a:t>顧客より希望のあった商品は可能な限りお取り寄せに対応するなど、</a:t>
                </a:r>
                <a:endParaRPr lang="en-US" altLang="ja-JP" sz="1400" dirty="0">
                  <a:solidFill>
                    <a:schemeClr val="bg1"/>
                  </a:solidFill>
                  <a:latin typeface="+mn-ea"/>
                </a:endParaRPr>
              </a:p>
              <a:p>
                <a:r>
                  <a:rPr lang="ja-JP" altLang="en-US" sz="1400" dirty="0">
                    <a:solidFill>
                      <a:schemeClr val="bg1"/>
                    </a:solidFill>
                    <a:latin typeface="+mn-ea"/>
                  </a:rPr>
                  <a:t>各店、地域密着を掲げ営業している。</a:t>
                </a:r>
              </a:p>
            </p:txBody>
          </p:sp>
          <p:sp>
            <p:nvSpPr>
              <p:cNvPr id="5" name="正方形/長方形 4"/>
              <p:cNvSpPr/>
              <p:nvPr/>
            </p:nvSpPr>
            <p:spPr>
              <a:xfrm>
                <a:off x="2740638" y="3790711"/>
                <a:ext cx="3664830" cy="315045"/>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b="1" dirty="0">
                    <a:solidFill>
                      <a:schemeClr val="bg1"/>
                    </a:solidFill>
                  </a:rPr>
                  <a:t>当社の</a:t>
                </a:r>
                <a:r>
                  <a:rPr lang="en-US" altLang="ja-JP" sz="1050" b="1" dirty="0">
                    <a:solidFill>
                      <a:schemeClr val="bg1"/>
                    </a:solidFill>
                  </a:rPr>
                  <a:t>Web</a:t>
                </a:r>
                <a:r>
                  <a:rPr lang="ja-JP" altLang="en-US" sz="1050" b="1" dirty="0">
                    <a:solidFill>
                      <a:schemeClr val="bg1"/>
                    </a:solidFill>
                  </a:rPr>
                  <a:t>サイトはこちら</a:t>
                </a:r>
                <a:r>
                  <a:rPr lang="en-US" altLang="ja-JP" sz="1050" b="1" dirty="0">
                    <a:solidFill>
                      <a:schemeClr val="bg1"/>
                    </a:solidFill>
                  </a:rPr>
                  <a:t>https://www.ozeki-net.co.jp/</a:t>
                </a:r>
                <a:endParaRPr lang="en-US" altLang="ja-JP" sz="1200" b="1" dirty="0">
                  <a:solidFill>
                    <a:schemeClr val="bg1"/>
                  </a:solidFill>
                </a:endParaRPr>
              </a:p>
            </p:txBody>
          </p:sp>
        </p:grpSp>
      </p:grpSp>
      <p:cxnSp>
        <p:nvCxnSpPr>
          <p:cNvPr id="45" name="直線コネクタ 44"/>
          <p:cNvCxnSpPr/>
          <p:nvPr/>
        </p:nvCxnSpPr>
        <p:spPr>
          <a:xfrm>
            <a:off x="5246972" y="4925459"/>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274C8E70-3766-6093-E81D-CCD4D8035E65}"/>
              </a:ext>
            </a:extLst>
          </p:cNvPr>
          <p:cNvGrpSpPr/>
          <p:nvPr/>
        </p:nvGrpSpPr>
        <p:grpSpPr>
          <a:xfrm>
            <a:off x="813248" y="4925459"/>
            <a:ext cx="1482235" cy="36988"/>
            <a:chOff x="1097919" y="5036295"/>
            <a:chExt cx="1482235" cy="36988"/>
          </a:xfrm>
        </p:grpSpPr>
        <p:cxnSp>
          <p:nvCxnSpPr>
            <p:cNvPr id="56" name="直線コネクタ 55"/>
            <p:cNvCxnSpPr/>
            <p:nvPr/>
          </p:nvCxnSpPr>
          <p:spPr>
            <a:xfrm>
              <a:off x="1097919" y="5036295"/>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BF38231-4896-D721-A2DE-F902F4F09EAA}"/>
                </a:ext>
              </a:extLst>
            </p:cNvPr>
            <p:cNvCxnSpPr/>
            <p:nvPr/>
          </p:nvCxnSpPr>
          <p:spPr>
            <a:xfrm>
              <a:off x="1099396" y="5073283"/>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cxnSp>
        <p:nvCxnSpPr>
          <p:cNvPr id="7" name="直線コネクタ 6">
            <a:extLst>
              <a:ext uri="{FF2B5EF4-FFF2-40B4-BE49-F238E27FC236}">
                <a16:creationId xmlns:a16="http://schemas.microsoft.com/office/drawing/2014/main" id="{F97ED2CF-1B07-3F49-19F1-0F8B0C1BDF5B}"/>
              </a:ext>
            </a:extLst>
          </p:cNvPr>
          <p:cNvCxnSpPr/>
          <p:nvPr/>
        </p:nvCxnSpPr>
        <p:spPr>
          <a:xfrm>
            <a:off x="5247224" y="4962448"/>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1E07AB3-A110-8B4C-99BE-8C926B571845}"/>
              </a:ext>
            </a:extLst>
          </p:cNvPr>
          <p:cNvCxnSpPr/>
          <p:nvPr/>
        </p:nvCxnSpPr>
        <p:spPr>
          <a:xfrm>
            <a:off x="5261353" y="7036832"/>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EFF59B27-E637-D9F2-D08F-00C3FBC7DC5B}"/>
              </a:ext>
            </a:extLst>
          </p:cNvPr>
          <p:cNvCxnSpPr/>
          <p:nvPr/>
        </p:nvCxnSpPr>
        <p:spPr>
          <a:xfrm>
            <a:off x="5261605" y="7073821"/>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ACD2B84A-5840-936D-FBDC-27ED7CFDE3AD}"/>
              </a:ext>
            </a:extLst>
          </p:cNvPr>
          <p:cNvGrpSpPr/>
          <p:nvPr/>
        </p:nvGrpSpPr>
        <p:grpSpPr>
          <a:xfrm>
            <a:off x="817564" y="7036833"/>
            <a:ext cx="1482235" cy="36988"/>
            <a:chOff x="1097919" y="5036295"/>
            <a:chExt cx="1482235" cy="36988"/>
          </a:xfrm>
        </p:grpSpPr>
        <p:cxnSp>
          <p:nvCxnSpPr>
            <p:cNvPr id="30" name="直線コネクタ 29">
              <a:extLst>
                <a:ext uri="{FF2B5EF4-FFF2-40B4-BE49-F238E27FC236}">
                  <a16:creationId xmlns:a16="http://schemas.microsoft.com/office/drawing/2014/main" id="{2FDBF5FF-FD64-DE34-484C-E18776505B84}"/>
                </a:ext>
              </a:extLst>
            </p:cNvPr>
            <p:cNvCxnSpPr/>
            <p:nvPr/>
          </p:nvCxnSpPr>
          <p:spPr>
            <a:xfrm>
              <a:off x="1097919" y="5036295"/>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2967BCD6-4483-32A7-E317-D8EB9D53AA31}"/>
                </a:ext>
              </a:extLst>
            </p:cNvPr>
            <p:cNvCxnSpPr/>
            <p:nvPr/>
          </p:nvCxnSpPr>
          <p:spPr>
            <a:xfrm>
              <a:off x="1099396" y="5073283"/>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pic>
        <p:nvPicPr>
          <p:cNvPr id="10" name="図 9">
            <a:extLst>
              <a:ext uri="{FF2B5EF4-FFF2-40B4-BE49-F238E27FC236}">
                <a16:creationId xmlns:a16="http://schemas.microsoft.com/office/drawing/2014/main" id="{798F8EB7-2F3C-9368-46F9-13F5F3D3263E}"/>
              </a:ext>
            </a:extLst>
          </p:cNvPr>
          <p:cNvPicPr>
            <a:picLocks noChangeAspect="1"/>
          </p:cNvPicPr>
          <p:nvPr/>
        </p:nvPicPr>
        <p:blipFill>
          <a:blip r:embed="rId2"/>
          <a:stretch>
            <a:fillRect/>
          </a:stretch>
        </p:blipFill>
        <p:spPr>
          <a:xfrm>
            <a:off x="6223552" y="3842166"/>
            <a:ext cx="728670" cy="72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643983013"/>
              </p:ext>
            </p:extLst>
          </p:nvPr>
        </p:nvGraphicFramePr>
        <p:xfrm>
          <a:off x="386719" y="805922"/>
          <a:ext cx="6641980" cy="3448440"/>
        </p:xfrm>
        <a:graphic>
          <a:graphicData uri="http://schemas.openxmlformats.org/drawingml/2006/table">
            <a:tbl>
              <a:tblPr firstRow="1" bandRow="1">
                <a:tableStyleId>{F5AB1C69-6EDB-4FF4-983F-18BD219EF322}</a:tableStyleId>
              </a:tblPr>
              <a:tblGrid>
                <a:gridCol w="761428">
                  <a:extLst>
                    <a:ext uri="{9D8B030D-6E8A-4147-A177-3AD203B41FA5}">
                      <a16:colId xmlns:a16="http://schemas.microsoft.com/office/drawing/2014/main" val="20000"/>
                    </a:ext>
                  </a:extLst>
                </a:gridCol>
                <a:gridCol w="5880552">
                  <a:extLst>
                    <a:ext uri="{9D8B030D-6E8A-4147-A177-3AD203B41FA5}">
                      <a16:colId xmlns:a16="http://schemas.microsoft.com/office/drawing/2014/main" val="20001"/>
                    </a:ext>
                  </a:extLst>
                </a:gridCol>
              </a:tblGrid>
              <a:tr h="311192">
                <a:tc gridSpan="2">
                  <a:txBody>
                    <a:bodyPr/>
                    <a:lstStyle/>
                    <a:p>
                      <a:pPr algn="ctr"/>
                      <a:r>
                        <a:rPr kumimoji="1" lang="ja-JP" altLang="en-US" sz="1600" dirty="0"/>
                        <a:t>スーパーマーケット オオゼキとの個別商談会　開催概要</a:t>
                      </a:r>
                      <a:endParaRPr kumimoji="1" lang="ja-JP" altLang="en-US" sz="1600" dirty="0">
                        <a:latin typeface="メイリオ" panose="020B0604030504040204" pitchFamily="50" charset="-128"/>
                        <a:ea typeface="メイリオ" panose="020B0604030504040204" pitchFamily="50" charset="-128"/>
                      </a:endParaRPr>
                    </a:p>
                  </a:txBody>
                  <a:tcPr marL="98691" marR="98691" marT="49340" marB="49340">
                    <a:solidFill>
                      <a:srgbClr val="C01B0D"/>
                    </a:solidFill>
                  </a:tcPr>
                </a:tc>
                <a:tc hMerge="1">
                  <a:txBody>
                    <a:bodyPr/>
                    <a:lstStyle/>
                    <a:p>
                      <a:endParaRPr kumimoji="1" lang="ja-JP" altLang="en-US" dirty="0"/>
                    </a:p>
                  </a:txBody>
                  <a:tcPr/>
                </a:tc>
                <a:extLst>
                  <a:ext uri="{0D108BD9-81ED-4DB2-BD59-A6C34878D82A}">
                    <a16:rowId xmlns:a16="http://schemas.microsoft.com/office/drawing/2014/main" val="10000"/>
                  </a:ext>
                </a:extLst>
              </a:tr>
              <a:tr h="366576">
                <a:tc>
                  <a:txBody>
                    <a:bodyPr/>
                    <a:lstStyle/>
                    <a:p>
                      <a:pPr algn="ctr"/>
                      <a:r>
                        <a:rPr kumimoji="1" lang="ja-JP" altLang="en-US" sz="1100" b="0" dirty="0">
                          <a:latin typeface="HGｺﾞｼｯｸE" panose="020B0909000000000000" pitchFamily="49" charset="-128"/>
                          <a:ea typeface="HGｺﾞｼｯｸE" panose="020B0909000000000000" pitchFamily="49" charset="-128"/>
                        </a:rPr>
                        <a:t>開催日程</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２０２５</a:t>
                      </a:r>
                      <a:r>
                        <a:rPr kumimoji="1" lang="zh-TW" altLang="en-US" sz="1200" b="0" dirty="0">
                          <a:latin typeface="HGｺﾞｼｯｸE" panose="020B0909000000000000" pitchFamily="49" charset="-128"/>
                          <a:ea typeface="HGｺﾞｼｯｸE" panose="020B0909000000000000" pitchFamily="49" charset="-128"/>
                        </a:rPr>
                        <a:t>年</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３</a:t>
                      </a:r>
                      <a:r>
                        <a:rPr kumimoji="1" lang="zh-TW" altLang="en-US" sz="1200" b="0" dirty="0">
                          <a:solidFill>
                            <a:schemeClr val="tx1"/>
                          </a:solidFill>
                          <a:latin typeface="HGｺﾞｼｯｸE" panose="020B0909000000000000" pitchFamily="49" charset="-128"/>
                          <a:ea typeface="HGｺﾞｼｯｸE" panose="020B0909000000000000" pitchFamily="49" charset="-128"/>
                        </a:rPr>
                        <a:t>月</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１４</a:t>
                      </a:r>
                      <a:r>
                        <a:rPr kumimoji="1" lang="zh-TW" altLang="en-US" sz="1200" b="0" dirty="0">
                          <a:solidFill>
                            <a:schemeClr val="tx1"/>
                          </a:solidFill>
                          <a:latin typeface="HGｺﾞｼｯｸE" panose="020B0909000000000000" pitchFamily="49" charset="-128"/>
                          <a:ea typeface="HGｺﾞｼｯｸE" panose="020B0909000000000000" pitchFamily="49" charset="-128"/>
                        </a:rPr>
                        <a:t>日</a:t>
                      </a:r>
                      <a:r>
                        <a:rPr kumimoji="1" lang="ja-JP" altLang="en-US" sz="1200" b="0" dirty="0">
                          <a:solidFill>
                            <a:schemeClr val="tx1"/>
                          </a:solidFill>
                          <a:latin typeface="HGｺﾞｼｯｸE" panose="020B0909000000000000" pitchFamily="49" charset="-128"/>
                          <a:ea typeface="HGｺﾞｼｯｸE" panose="020B0909000000000000" pitchFamily="49" charset="-128"/>
                        </a:rPr>
                        <a:t>（金）１０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r>
                        <a:rPr kumimoji="1" lang="zh-TW" altLang="en-US" sz="1200" b="0" dirty="0">
                          <a:solidFill>
                            <a:schemeClr val="tx1"/>
                          </a:solidFill>
                          <a:latin typeface="HGｺﾞｼｯｸE" panose="020B0909000000000000" pitchFamily="49" charset="-128"/>
                          <a:ea typeface="HGｺﾞｼｯｸE" panose="020B0909000000000000" pitchFamily="49" charset="-128"/>
                        </a:rPr>
                        <a:t>～</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１７</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endParaRPr kumimoji="1" lang="en-US" altLang="zh-TW" sz="1200" b="0" dirty="0">
                        <a:solidFill>
                          <a:schemeClr val="tx1"/>
                        </a:solidFill>
                        <a:latin typeface="HGｺﾞｼｯｸE" panose="020B0909000000000000" pitchFamily="49" charset="-128"/>
                        <a:ea typeface="HGｺﾞｼｯｸE" panose="020B0909000000000000" pitchFamily="49" charset="-128"/>
                      </a:endParaRPr>
                    </a:p>
                    <a:p>
                      <a:r>
                        <a:rPr kumimoji="1" lang="en-US" altLang="ja-JP" sz="800" b="0" dirty="0">
                          <a:latin typeface="+mn-ea"/>
                          <a:ea typeface="+mn-ea"/>
                        </a:rPr>
                        <a:t>※</a:t>
                      </a:r>
                      <a:r>
                        <a:rPr kumimoji="1" lang="ja-JP" altLang="en-US" sz="800" b="0" dirty="0">
                          <a:latin typeface="+mn-ea"/>
                          <a:ea typeface="+mn-ea"/>
                        </a:rPr>
                        <a:t>集合時間は各社により異なります。詳細は</a:t>
                      </a:r>
                      <a:r>
                        <a:rPr kumimoji="1" lang="ja-JP" altLang="en-US" sz="800" b="0" dirty="0">
                          <a:solidFill>
                            <a:schemeClr val="tx1"/>
                          </a:solidFill>
                          <a:latin typeface="+mn-ea"/>
                          <a:ea typeface="+mn-ea"/>
                        </a:rPr>
                        <a:t>２月下旬頃</a:t>
                      </a:r>
                      <a:r>
                        <a:rPr kumimoji="1" lang="ja-JP" altLang="en-US" sz="800" b="0" dirty="0">
                          <a:latin typeface="+mn-ea"/>
                          <a:ea typeface="+mn-ea"/>
                        </a:rPr>
                        <a:t>にメールで連絡します。</a:t>
                      </a:r>
                      <a:r>
                        <a:rPr kumimoji="1" lang="en-US" altLang="ja-JP" sz="800" b="0" dirty="0">
                          <a:latin typeface="+mn-ea"/>
                          <a:ea typeface="+mn-ea"/>
                        </a:rPr>
                        <a:t>(</a:t>
                      </a:r>
                      <a:r>
                        <a:rPr kumimoji="1" lang="ja-JP" altLang="en-US" sz="800" b="0" dirty="0">
                          <a:latin typeface="+mn-ea"/>
                          <a:ea typeface="+mn-ea"/>
                        </a:rPr>
                        <a:t>ご参加には事前選考がございます。）</a:t>
                      </a:r>
                      <a:endParaRPr kumimoji="1" lang="en-US" altLang="ja-JP" sz="800" b="0" dirty="0">
                        <a:latin typeface="+mn-ea"/>
                        <a:ea typeface="+mn-ea"/>
                      </a:endParaRPr>
                    </a:p>
                  </a:txBody>
                  <a:tcPr marL="98691" marR="98691" marT="49340" marB="49340" anchor="ctr"/>
                </a:tc>
                <a:extLst>
                  <a:ext uri="{0D108BD9-81ED-4DB2-BD59-A6C34878D82A}">
                    <a16:rowId xmlns:a16="http://schemas.microsoft.com/office/drawing/2014/main" val="10001"/>
                  </a:ext>
                </a:extLst>
              </a:tr>
              <a:tr h="25580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会　　場</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東京商工会議所 会議室</a:t>
                      </a:r>
                      <a:r>
                        <a:rPr kumimoji="1" lang="ja-JP" altLang="en-US" sz="900" b="0" dirty="0">
                          <a:latin typeface="+mn-ea"/>
                          <a:ea typeface="+mn-ea"/>
                        </a:rPr>
                        <a:t>（東京都千代田区丸の内３－２－２　丸の内二重橋ビル５階）</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2"/>
                  </a:ext>
                </a:extLst>
              </a:tr>
              <a:tr h="25580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商談時間</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２５分　</a:t>
                      </a:r>
                      <a:endParaRPr kumimoji="1" lang="en-US" altLang="ja-JP" sz="1200" b="0" dirty="0">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777886393"/>
                  </a:ext>
                </a:extLst>
              </a:tr>
              <a:tr h="421960">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参 加 費</a:t>
                      </a:r>
                    </a:p>
                  </a:txBody>
                  <a:tcPr marL="98691" marR="98691" marT="49340" marB="493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latin typeface="HGｺﾞｼｯｸE" panose="020B0909000000000000" pitchFamily="49" charset="-128"/>
                          <a:ea typeface="HGｺﾞｼｯｸE" panose="020B0909000000000000" pitchFamily="49" charset="-128"/>
                        </a:rPr>
                        <a:t>商工会議所　会員企業 ５，５００ 円</a:t>
                      </a:r>
                      <a:r>
                        <a:rPr kumimoji="1" lang="ja-JP" altLang="en-US" sz="1200" b="0" u="none" dirty="0">
                          <a:latin typeface="HGｺﾞｼｯｸE" panose="020B0909000000000000" pitchFamily="49" charset="-128"/>
                          <a:ea typeface="HGｺﾞｼｯｸE" panose="020B0909000000000000" pitchFamily="49" charset="-128"/>
                        </a:rPr>
                        <a:t>　　　</a:t>
                      </a:r>
                      <a:endParaRPr kumimoji="1" lang="en-US" altLang="ja-JP" sz="1200" b="0" u="none" dirty="0">
                        <a:latin typeface="HGｺﾞｼｯｸE" panose="020B0909000000000000" pitchFamily="49" charset="-128"/>
                        <a:ea typeface="HGｺﾞｼｯｸE"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a:latin typeface="+mn-ea"/>
                          <a:ea typeface="+mn-ea"/>
                        </a:rPr>
                        <a:t>※</a:t>
                      </a:r>
                      <a:r>
                        <a:rPr kumimoji="1" lang="ja-JP" altLang="en-US" sz="900" b="0" u="none" dirty="0">
                          <a:latin typeface="+mn-ea"/>
                          <a:ea typeface="+mn-ea"/>
                        </a:rPr>
                        <a:t>申込後、バイヤーとの商談が組まれた時点で</a:t>
                      </a:r>
                      <a:r>
                        <a:rPr kumimoji="1" lang="ja-JP" altLang="en-US" sz="900" b="0" dirty="0">
                          <a:latin typeface="+mn-ea"/>
                          <a:ea typeface="+mn-ea"/>
                        </a:rPr>
                        <a:t> 、参加費が発生します。</a:t>
                      </a:r>
                      <a:r>
                        <a:rPr kumimoji="1" lang="ja-JP" altLang="en-US" sz="1200" b="0" dirty="0">
                          <a:latin typeface="HGｺﾞｼｯｸE" panose="020B0909000000000000" pitchFamily="49" charset="-128"/>
                          <a:ea typeface="HGｺﾞｼｯｸE" panose="020B0909000000000000" pitchFamily="49" charset="-128"/>
                        </a:rPr>
                        <a:t>　</a:t>
                      </a:r>
                      <a:endParaRPr kumimoji="1" lang="en-US" altLang="ja-JP" sz="1200" b="0" dirty="0">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3"/>
                  </a:ext>
                </a:extLst>
              </a:tr>
              <a:tr h="25580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定　　員</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４０社　　</a:t>
                      </a:r>
                      <a:r>
                        <a:rPr kumimoji="1" lang="en-US" altLang="ja-JP" sz="900" b="0" u="none" dirty="0">
                          <a:latin typeface="HGSｺﾞｼｯｸM" panose="020B0600000000000000" pitchFamily="50" charset="-128"/>
                          <a:ea typeface="HGSｺﾞｼｯｸM" panose="020B0600000000000000" pitchFamily="50" charset="-128"/>
                        </a:rPr>
                        <a:t>※</a:t>
                      </a:r>
                      <a:r>
                        <a:rPr kumimoji="1" lang="ja-JP" altLang="en-US" sz="900" b="0" u="none" dirty="0">
                          <a:latin typeface="HGSｺﾞｼｯｸM" panose="020B0600000000000000" pitchFamily="50" charset="-128"/>
                          <a:ea typeface="HGSｺﾞｼｯｸM" panose="020B0600000000000000" pitchFamily="50" charset="-128"/>
                        </a:rPr>
                        <a:t>バイヤーによる事前選考がございます</a:t>
                      </a:r>
                      <a:r>
                        <a:rPr kumimoji="1" lang="ja-JP" altLang="en-US" sz="1100" b="0" u="none" dirty="0">
                          <a:latin typeface="HGSｺﾞｼｯｸM" panose="020B0600000000000000" pitchFamily="50" charset="-128"/>
                          <a:ea typeface="HGSｺﾞｼｯｸM" panose="020B0600000000000000" pitchFamily="50" charset="-128"/>
                        </a:rPr>
                        <a:t>。</a:t>
                      </a:r>
                      <a:endParaRPr kumimoji="1" lang="en-US" altLang="ja-JP" sz="1100" b="0" u="none" dirty="0">
                        <a:latin typeface="HGSｺﾞｼｯｸM" panose="020B0600000000000000" pitchFamily="50" charset="-128"/>
                        <a:ea typeface="HGSｺﾞｼｯｸM" panose="020B0600000000000000" pitchFamily="50" charset="-128"/>
                      </a:endParaRPr>
                    </a:p>
                  </a:txBody>
                  <a:tcPr marL="98691" marR="98691" marT="49340" marB="49340" anchor="ctr"/>
                </a:tc>
                <a:extLst>
                  <a:ext uri="{0D108BD9-81ED-4DB2-BD59-A6C34878D82A}">
                    <a16:rowId xmlns:a16="http://schemas.microsoft.com/office/drawing/2014/main" val="1127741004"/>
                  </a:ext>
                </a:extLst>
              </a:tr>
              <a:tr h="366576">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募集対象</a:t>
                      </a:r>
                    </a:p>
                  </a:txBody>
                  <a:tcPr marL="98691" marR="98691" marT="49340" marB="49340" anchor="ctr"/>
                </a:tc>
                <a:tc>
                  <a:txBody>
                    <a:bodyPr/>
                    <a:lstStyle/>
                    <a:p>
                      <a:r>
                        <a:rPr kumimoji="1" lang="ja-JP" altLang="en-US" sz="1100" b="0" dirty="0">
                          <a:latin typeface="HGｺﾞｼｯｸE" panose="020B0909000000000000" pitchFamily="49" charset="-128"/>
                          <a:ea typeface="HGｺﾞｼｯｸE" panose="020B0909000000000000" pitchFamily="49" charset="-128"/>
                        </a:rPr>
                        <a:t>表面の募集カテゴリーに該当する商品を持つ事業者</a:t>
                      </a:r>
                      <a:endParaRPr kumimoji="1" lang="en-US" altLang="ja-JP" sz="1100" b="0" dirty="0">
                        <a:latin typeface="HGｺﾞｼｯｸE" panose="020B0909000000000000" pitchFamily="49" charset="-128"/>
                        <a:ea typeface="HGｺﾞｼｯｸE" panose="020B0909000000000000" pitchFamily="49" charset="-128"/>
                      </a:endParaRPr>
                    </a:p>
                    <a:p>
                      <a:r>
                        <a:rPr kumimoji="1" lang="en-US" altLang="ja-JP" sz="900" b="0" dirty="0">
                          <a:latin typeface="+mn-ea"/>
                          <a:ea typeface="+mn-ea"/>
                        </a:rPr>
                        <a:t>※</a:t>
                      </a:r>
                      <a:r>
                        <a:rPr kumimoji="1" lang="ja-JP" altLang="en-US" sz="900" b="0" dirty="0">
                          <a:latin typeface="+mn-ea"/>
                          <a:ea typeface="+mn-ea"/>
                        </a:rPr>
                        <a:t>ご応募は大変恐縮ですが、１社につき１商品に限らせていただきます。　</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4"/>
                  </a:ext>
                </a:extLst>
              </a:tr>
              <a:tr h="25580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募集締切</a:t>
                      </a:r>
                    </a:p>
                  </a:txBody>
                  <a:tcPr marL="98691" marR="98691" marT="49340" marB="49340" anchor="ctr"/>
                </a:tc>
                <a:tc>
                  <a:txBody>
                    <a:bodyPr/>
                    <a:lstStyle/>
                    <a:p>
                      <a:r>
                        <a:rPr kumimoji="1" lang="ja-JP" altLang="en-US" sz="1200" b="1" dirty="0">
                          <a:solidFill>
                            <a:schemeClr val="tx1"/>
                          </a:solidFill>
                          <a:latin typeface="HGｺﾞｼｯｸE" panose="020B0909000000000000" pitchFamily="49" charset="-128"/>
                          <a:ea typeface="HGｺﾞｼｯｸE" panose="020B0909000000000000" pitchFamily="49" charset="-128"/>
                        </a:rPr>
                        <a:t>２０２５年１月２７日（月）</a:t>
                      </a:r>
                      <a:endParaRPr kumimoji="1" lang="en-US" altLang="ja-JP" sz="1200" b="1" dirty="0">
                        <a:solidFill>
                          <a:schemeClr val="tx1"/>
                        </a:solidFill>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5"/>
                  </a:ext>
                </a:extLst>
              </a:tr>
              <a:tr h="643498">
                <a:tc>
                  <a:txBody>
                    <a:bodyPr/>
                    <a:lstStyle/>
                    <a:p>
                      <a:pPr algn="ctr"/>
                      <a:r>
                        <a:rPr kumimoji="1" lang="ja-JP" altLang="en-US" sz="1100" b="0" dirty="0">
                          <a:latin typeface="HGｺﾞｼｯｸE" panose="020B0909000000000000" pitchFamily="49" charset="-128"/>
                          <a:ea typeface="HGｺﾞｼｯｸE" panose="020B0909000000000000" pitchFamily="49" charset="-128"/>
                        </a:rPr>
                        <a:t>お申込み</a:t>
                      </a:r>
                    </a:p>
                  </a:txBody>
                  <a:tcPr marL="98691" marR="98691" marT="49340" marB="49340" anchor="ctr"/>
                </a:tc>
                <a:tc>
                  <a:txBody>
                    <a:bodyPr/>
                    <a:lstStyle/>
                    <a:p>
                      <a:r>
                        <a:rPr kumimoji="1" lang="ja-JP" altLang="en-US" sz="1000" b="0" dirty="0">
                          <a:latin typeface="+mn-ea"/>
                          <a:ea typeface="+mn-ea"/>
                        </a:rPr>
                        <a:t>下記申し込み欄に必要事項を記入のうえ、お申込み下さい。</a:t>
                      </a:r>
                    </a:p>
                    <a:p>
                      <a:r>
                        <a:rPr kumimoji="1" lang="ja-JP" altLang="en-US" sz="1000" b="1" dirty="0">
                          <a:latin typeface="+mn-ea"/>
                          <a:ea typeface="+mn-ea"/>
                        </a:rPr>
                        <a:t>申込締切後、</a:t>
                      </a:r>
                      <a:r>
                        <a:rPr kumimoji="1" lang="ja-JP" altLang="en-US" sz="1000" b="1" u="sng" dirty="0">
                          <a:latin typeface="+mn-ea"/>
                          <a:ea typeface="+mn-ea"/>
                        </a:rPr>
                        <a:t>スーパーマーケットオオゼキのバイヤーによる選考を実施いたします。</a:t>
                      </a:r>
                      <a:r>
                        <a:rPr kumimoji="1" lang="ja-JP" altLang="en-US" sz="1000" b="1" dirty="0">
                          <a:latin typeface="+mn-ea"/>
                          <a:ea typeface="+mn-ea"/>
                        </a:rPr>
                        <a:t>選考後、ご商談いただける場合には、東京商工会議所から商談会の</a:t>
                      </a:r>
                      <a:r>
                        <a:rPr kumimoji="1" lang="en-US" altLang="ja-JP" sz="1000" b="1" dirty="0">
                          <a:latin typeface="+mn-ea"/>
                          <a:ea typeface="+mn-ea"/>
                        </a:rPr>
                        <a:t>2</a:t>
                      </a:r>
                      <a:r>
                        <a:rPr kumimoji="1" lang="ja-JP" altLang="en-US" sz="1000" b="1" dirty="0">
                          <a:latin typeface="+mn-ea"/>
                          <a:ea typeface="+mn-ea"/>
                        </a:rPr>
                        <a:t>週間前までに時間を記載したメール及び請求書を発送いたします。</a:t>
                      </a:r>
                      <a:r>
                        <a:rPr kumimoji="1" lang="ja-JP" altLang="en-US" sz="1000" b="0" dirty="0">
                          <a:latin typeface="+mn-ea"/>
                          <a:ea typeface="+mn-ea"/>
                        </a:rPr>
                        <a:t>商談対象外の場合は、誠に恐縮ですが、次回以降の機会をご活用ください。</a:t>
                      </a:r>
                    </a:p>
                  </a:txBody>
                  <a:tcPr marL="98691" marR="98691" marT="49340" marB="49340" anchor="ctr"/>
                </a:tc>
                <a:extLst>
                  <a:ext uri="{0D108BD9-81ED-4DB2-BD59-A6C34878D82A}">
                    <a16:rowId xmlns:a16="http://schemas.microsoft.com/office/drawing/2014/main" val="10006"/>
                  </a:ext>
                </a:extLst>
              </a:tr>
            </a:tbl>
          </a:graphicData>
        </a:graphic>
      </p:graphicFrame>
      <p:sp>
        <p:nvSpPr>
          <p:cNvPr id="3" name="正方形/長方形 2">
            <a:extLst>
              <a:ext uri="{FF2B5EF4-FFF2-40B4-BE49-F238E27FC236}">
                <a16:creationId xmlns:a16="http://schemas.microsoft.com/office/drawing/2014/main" id="{12C51AA8-2193-6E5A-30DA-E8BF06BFE2A2}"/>
              </a:ext>
            </a:extLst>
          </p:cNvPr>
          <p:cNvSpPr/>
          <p:nvPr/>
        </p:nvSpPr>
        <p:spPr>
          <a:xfrm>
            <a:off x="386719" y="4370225"/>
            <a:ext cx="6641980" cy="41586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◆商談会当日は、会社案内やサンプル、商品パンフレットをご持参ください。</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◆会場内外問わず、調理行為、危険物の持ち込みは出来ません。</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◆本商談会を契機に発生した取引等に関するトラブル・損害について、東京商工会議所は一切責任を負いかねますので、</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　ご了承のうえお申し込みください。</a:t>
            </a:r>
          </a:p>
        </p:txBody>
      </p:sp>
      <p:sp>
        <p:nvSpPr>
          <p:cNvPr id="4" name="正方形/長方形 3">
            <a:extLst>
              <a:ext uri="{FF2B5EF4-FFF2-40B4-BE49-F238E27FC236}">
                <a16:creationId xmlns:a16="http://schemas.microsoft.com/office/drawing/2014/main" id="{D0965BBA-5835-D42E-242B-C3EB5B0D532B}"/>
              </a:ext>
            </a:extLst>
          </p:cNvPr>
          <p:cNvSpPr/>
          <p:nvPr/>
        </p:nvSpPr>
        <p:spPr>
          <a:xfrm>
            <a:off x="1222652" y="4959665"/>
            <a:ext cx="5950304" cy="414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rPr>
              <a:t>お申し込みの際にご提供いただいたお客様の情報は、日本政策金融公庫のほか、主催の東京商工会議所、㈱成城石井と共有のうえ当該イベントの申込受付の管理、運営上の管理に利用するほか、東京商工会議所が主催する各種事業のご案内（ＤＭ及びＦＡＸ）のために利用させていただきます。今後、ご案内が不要の場合にはお知らせください。</a:t>
            </a:r>
          </a:p>
        </p:txBody>
      </p:sp>
      <p:sp>
        <p:nvSpPr>
          <p:cNvPr id="8" name="正方形/長方形 7">
            <a:extLst>
              <a:ext uri="{FF2B5EF4-FFF2-40B4-BE49-F238E27FC236}">
                <a16:creationId xmlns:a16="http://schemas.microsoft.com/office/drawing/2014/main" id="{4FFA4DC9-A110-B7D5-D213-B5A59830CB4F}"/>
              </a:ext>
            </a:extLst>
          </p:cNvPr>
          <p:cNvSpPr/>
          <p:nvPr/>
        </p:nvSpPr>
        <p:spPr>
          <a:xfrm>
            <a:off x="177096" y="4901953"/>
            <a:ext cx="1282075"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申込書</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501283F9-8A0E-392E-6414-510841B7AA43}"/>
              </a:ext>
            </a:extLst>
          </p:cNvPr>
          <p:cNvGraphicFramePr>
            <a:graphicFrameLocks noGrp="1"/>
          </p:cNvGraphicFramePr>
          <p:nvPr>
            <p:extLst>
              <p:ext uri="{D42A27DB-BD31-4B8C-83A1-F6EECF244321}">
                <p14:modId xmlns:p14="http://schemas.microsoft.com/office/powerpoint/2010/main" val="2782337690"/>
              </p:ext>
            </p:extLst>
          </p:nvPr>
        </p:nvGraphicFramePr>
        <p:xfrm>
          <a:off x="386719" y="5373997"/>
          <a:ext cx="6641980" cy="4734649"/>
        </p:xfrm>
        <a:graphic>
          <a:graphicData uri="http://schemas.openxmlformats.org/drawingml/2006/table">
            <a:tbl>
              <a:tblPr/>
              <a:tblGrid>
                <a:gridCol w="1798153">
                  <a:extLst>
                    <a:ext uri="{9D8B030D-6E8A-4147-A177-3AD203B41FA5}">
                      <a16:colId xmlns:a16="http://schemas.microsoft.com/office/drawing/2014/main" val="635850961"/>
                    </a:ext>
                  </a:extLst>
                </a:gridCol>
                <a:gridCol w="2718738">
                  <a:extLst>
                    <a:ext uri="{9D8B030D-6E8A-4147-A177-3AD203B41FA5}">
                      <a16:colId xmlns:a16="http://schemas.microsoft.com/office/drawing/2014/main" val="1720319964"/>
                    </a:ext>
                  </a:extLst>
                </a:gridCol>
                <a:gridCol w="2125089">
                  <a:extLst>
                    <a:ext uri="{9D8B030D-6E8A-4147-A177-3AD203B41FA5}">
                      <a16:colId xmlns:a16="http://schemas.microsoft.com/office/drawing/2014/main" val="1486180904"/>
                    </a:ext>
                  </a:extLst>
                </a:gridCol>
              </a:tblGrid>
              <a:tr h="20039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事業所名（支店・屋号）</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4105521"/>
                  </a:ext>
                </a:extLst>
              </a:tr>
              <a:tr h="200393">
                <a:tc gridSpan="3">
                  <a:txBody>
                    <a:bodyPr/>
                    <a:lstStyle/>
                    <a:p>
                      <a:pPr algn="l"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フリガナ</a:t>
                      </a: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150435"/>
                  </a:ext>
                </a:extLst>
              </a:tr>
              <a:tr h="288565">
                <a:tc gridSpan="3">
                  <a:txBody>
                    <a:bodyPr/>
                    <a:lstStyle/>
                    <a:p>
                      <a:pPr algn="r" fontAlgn="b"/>
                      <a:r>
                        <a:rPr lang="en-US" altLang="zh-CN"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zh-CN" altLang="en-US" sz="1000" b="0" i="0" u="none" strike="noStrike" dirty="0">
                          <a:solidFill>
                            <a:srgbClr val="000000"/>
                          </a:solidFill>
                          <a:effectLst/>
                          <a:latin typeface="游ゴシック" panose="020B0400000000000000" pitchFamily="50" charset="-128"/>
                          <a:ea typeface="游ゴシック" panose="020B0400000000000000" pitchFamily="50" charset="-128"/>
                        </a:rPr>
                        <a:t>会員番号：　　　　　　　）</a:t>
                      </a:r>
                    </a:p>
                  </a:txBody>
                  <a:tcPr marL="8447" marR="8447" marT="8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4243326"/>
                  </a:ext>
                </a:extLst>
              </a:tr>
              <a:tr h="20039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業種・事業内容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資本金</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95169740"/>
                  </a:ext>
                </a:extLst>
              </a:tr>
              <a:tr h="288565">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万円</a:t>
                      </a:r>
                    </a:p>
                  </a:txBody>
                  <a:tcPr marL="8447" marR="8447" marT="84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203584"/>
                  </a:ext>
                </a:extLst>
              </a:tr>
              <a:tr h="20039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申込担当者</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2870968"/>
                  </a:ext>
                </a:extLst>
              </a:tr>
              <a:tr h="200393">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電話番号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05810121"/>
                  </a:ext>
                </a:extLst>
              </a:tr>
              <a:tr h="363198">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3160"/>
                  </a:ext>
                </a:extLst>
              </a:tr>
              <a:tr h="331535">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2534515"/>
                  </a:ext>
                </a:extLst>
              </a:tr>
              <a:tr h="392768">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住所</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gridSpan="2">
                  <a:txBody>
                    <a:bodyPr/>
                    <a:lstStyle/>
                    <a:p>
                      <a:pPr algn="l" fontAlgn="t"/>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　　　　）</a:t>
                      </a:r>
                    </a:p>
                  </a:txBody>
                  <a:tcPr marL="8447" marR="8447" marT="844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7221794"/>
                  </a:ext>
                </a:extLst>
              </a:tr>
              <a:tr h="200393">
                <a:tc>
                  <a:txBody>
                    <a:bodyPr/>
                    <a:lstStyle/>
                    <a:p>
                      <a:pPr algn="l" fontAlgn="ct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商談会参加者</a:t>
                      </a:r>
                    </a:p>
                  </a:txBody>
                  <a:tcPr marL="8447" marR="8447" marT="84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70149012"/>
                  </a:ext>
                </a:extLst>
              </a:tr>
              <a:tr h="20039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0610253"/>
                  </a:ext>
                </a:extLst>
              </a:tr>
              <a:tr h="20039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14319"/>
                  </a:ext>
                </a:extLst>
              </a:tr>
              <a:tr h="288565">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0892360"/>
                  </a:ext>
                </a:extLst>
              </a:tr>
              <a:tr h="200393">
                <a:tc gridSpan="2">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12664979"/>
                  </a:ext>
                </a:extLst>
              </a:tr>
              <a:tr h="20039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858756"/>
                  </a:ext>
                </a:extLst>
              </a:tr>
              <a:tr h="288565">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1696141"/>
                  </a:ext>
                </a:extLst>
              </a:tr>
              <a:tr h="200393">
                <a:tc gridSpan="3">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商談会当日連絡先</a:t>
                      </a:r>
                      <a:r>
                        <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当日参加者の携帯電話等）</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44034241"/>
                  </a:ext>
                </a:extLst>
              </a:tr>
              <a:tr h="288565">
                <a:tc grid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406671"/>
                  </a:ext>
                </a:extLst>
              </a:tr>
            </a:tbl>
          </a:graphicData>
        </a:graphic>
      </p:graphicFrame>
      <p:sp>
        <p:nvSpPr>
          <p:cNvPr id="2" name="テキスト ボックス 1">
            <a:extLst>
              <a:ext uri="{FF2B5EF4-FFF2-40B4-BE49-F238E27FC236}">
                <a16:creationId xmlns:a16="http://schemas.microsoft.com/office/drawing/2014/main" id="{8E2D6261-4FC5-93FF-34E3-0F8604083425}"/>
              </a:ext>
            </a:extLst>
          </p:cNvPr>
          <p:cNvSpPr txBox="1"/>
          <p:nvPr/>
        </p:nvSpPr>
        <p:spPr>
          <a:xfrm>
            <a:off x="177096" y="10108646"/>
            <a:ext cx="7097911" cy="584775"/>
          </a:xfrm>
          <a:prstGeom prst="rect">
            <a:avLst/>
          </a:prstGeom>
          <a:noFill/>
        </p:spPr>
        <p:txBody>
          <a:bodyPr wrap="square" rtlCol="0">
            <a:spAutoFit/>
          </a:bodyPr>
          <a:lstStyle/>
          <a:p>
            <a:r>
              <a:rPr kumimoji="1" lang="en-US" altLang="ja-JP" sz="1100" dirty="0">
                <a:solidFill>
                  <a:srgbClr val="FF0000"/>
                </a:solidFill>
              </a:rPr>
              <a:t>〈</a:t>
            </a:r>
            <a:r>
              <a:rPr kumimoji="1" lang="ja-JP" altLang="en-US" sz="1100" dirty="0">
                <a:solidFill>
                  <a:srgbClr val="FF0000"/>
                </a:solidFill>
              </a:rPr>
              <a:t>申込み先</a:t>
            </a:r>
            <a:r>
              <a:rPr kumimoji="1" lang="en-US" altLang="ja-JP" sz="1100" dirty="0">
                <a:solidFill>
                  <a:srgbClr val="FF0000"/>
                </a:solidFill>
              </a:rPr>
              <a:t>〉</a:t>
            </a:r>
            <a:r>
              <a:rPr kumimoji="1" lang="ja-JP" altLang="en-US" sz="1100" dirty="0">
                <a:solidFill>
                  <a:srgbClr val="FF0000"/>
                </a:solidFill>
              </a:rPr>
              <a:t>高崎商工会議所　経営支援課（担当：高橋・佐藤）</a:t>
            </a:r>
            <a:endParaRPr kumimoji="1" lang="en-US" altLang="ja-JP" sz="1100" dirty="0">
              <a:solidFill>
                <a:srgbClr val="FF0000"/>
              </a:solidFill>
            </a:endParaRPr>
          </a:p>
          <a:p>
            <a:r>
              <a:rPr kumimoji="1" lang="ja-JP" altLang="en-US" sz="1100" dirty="0">
                <a:solidFill>
                  <a:srgbClr val="FF0000"/>
                </a:solidFill>
              </a:rPr>
              <a:t>　　　　　　</a:t>
            </a:r>
            <a:r>
              <a:rPr kumimoji="1" lang="en-US" altLang="ja-JP" sz="1100" dirty="0">
                <a:solidFill>
                  <a:srgbClr val="FF0000"/>
                </a:solidFill>
              </a:rPr>
              <a:t>TEL</a:t>
            </a:r>
            <a:r>
              <a:rPr kumimoji="1" lang="ja-JP" altLang="en-US" sz="1100" dirty="0">
                <a:solidFill>
                  <a:srgbClr val="FF0000"/>
                </a:solidFill>
              </a:rPr>
              <a:t>：</a:t>
            </a:r>
            <a:r>
              <a:rPr kumimoji="1" lang="en-US" altLang="ja-JP" sz="1100" dirty="0">
                <a:solidFill>
                  <a:srgbClr val="FF0000"/>
                </a:solidFill>
              </a:rPr>
              <a:t>027-361-5171</a:t>
            </a:r>
            <a:r>
              <a:rPr kumimoji="1" lang="ja-JP" altLang="en-US" sz="1100" dirty="0">
                <a:solidFill>
                  <a:srgbClr val="FF0000"/>
                </a:solidFill>
              </a:rPr>
              <a:t>　</a:t>
            </a:r>
            <a:r>
              <a:rPr kumimoji="1" lang="en-US" altLang="ja-JP" sz="1100" dirty="0">
                <a:solidFill>
                  <a:srgbClr val="FF0000"/>
                </a:solidFill>
              </a:rPr>
              <a:t>E-mail</a:t>
            </a:r>
            <a:r>
              <a:rPr kumimoji="1" lang="ja-JP" altLang="en-US" sz="1100" dirty="0">
                <a:solidFill>
                  <a:srgbClr val="FF0000"/>
                </a:solidFill>
              </a:rPr>
              <a:t>：</a:t>
            </a:r>
            <a:r>
              <a:rPr kumimoji="1" lang="en-US" altLang="ja-JP" sz="1100" dirty="0">
                <a:hlinkClick r:id="rId3"/>
              </a:rPr>
              <a:t>keieishien@takasakicci.or.jp</a:t>
            </a:r>
            <a:endParaRPr kumimoji="1" lang="en-US" altLang="ja-JP" sz="1100" dirty="0"/>
          </a:p>
          <a:p>
            <a:r>
              <a:rPr kumimoji="1" lang="en-US" altLang="ja-JP" sz="900" dirty="0"/>
              <a:t>〈</a:t>
            </a:r>
            <a:r>
              <a:rPr kumimoji="1" lang="ja-JP" altLang="en-US" sz="900" dirty="0"/>
              <a:t>主催</a:t>
            </a:r>
            <a:r>
              <a:rPr kumimoji="1" lang="en-US" altLang="ja-JP" sz="900" dirty="0"/>
              <a:t>〉</a:t>
            </a:r>
            <a:r>
              <a:rPr kumimoji="1" lang="ja-JP" altLang="en-US" sz="900" dirty="0"/>
              <a:t>東京商工会議所ビジネス交流センター</a:t>
            </a:r>
            <a:r>
              <a:rPr kumimoji="1" lang="ja-JP" altLang="en-US" sz="1000" dirty="0"/>
              <a:t>　</a:t>
            </a:r>
            <a:r>
              <a:rPr kumimoji="1" lang="en-US" altLang="ja-JP" sz="1000" dirty="0"/>
              <a:t>TEL</a:t>
            </a:r>
            <a:r>
              <a:rPr kumimoji="1" lang="ja-JP" altLang="en-US" sz="1000" dirty="0"/>
              <a:t>：</a:t>
            </a:r>
            <a:r>
              <a:rPr kumimoji="1" lang="en-US" altLang="ja-JP" sz="1000" dirty="0"/>
              <a:t>03-3283-7804</a:t>
            </a:r>
            <a:r>
              <a:rPr kumimoji="1" lang="ja-JP" altLang="en-US" sz="1000" dirty="0"/>
              <a:t>　</a:t>
            </a:r>
            <a:r>
              <a:rPr kumimoji="1" lang="en-US" altLang="ja-JP" sz="1000" dirty="0"/>
              <a:t>E-mail</a:t>
            </a:r>
            <a:r>
              <a:rPr kumimoji="1" lang="ja-JP" altLang="en-US" sz="1000" dirty="0"/>
              <a:t>：</a:t>
            </a:r>
            <a:r>
              <a:rPr kumimoji="1" lang="en-US" altLang="ja-JP" sz="1000" dirty="0"/>
              <a:t>bizkoryu@tokyo-cci.or.jp</a:t>
            </a:r>
            <a:r>
              <a:rPr kumimoji="1" lang="en-US" altLang="ja-JP" sz="900" dirty="0"/>
              <a:t> </a:t>
            </a:r>
            <a:r>
              <a:rPr kumimoji="1" lang="ja-JP" altLang="en-US" sz="900" dirty="0"/>
              <a:t>　</a:t>
            </a:r>
            <a:r>
              <a:rPr kumimoji="1" lang="en-US" altLang="ja-JP" sz="900" dirty="0"/>
              <a:t>〈</a:t>
            </a:r>
            <a:r>
              <a:rPr kumimoji="1" lang="ja-JP" altLang="en-US" sz="900" dirty="0"/>
              <a:t>協力</a:t>
            </a:r>
            <a:r>
              <a:rPr kumimoji="1" lang="en-US" altLang="ja-JP" sz="900" dirty="0"/>
              <a:t>〉</a:t>
            </a:r>
            <a:r>
              <a:rPr kumimoji="1" lang="ja-JP" altLang="en-US" sz="900" dirty="0"/>
              <a:t>日本商工会議所</a:t>
            </a:r>
          </a:p>
        </p:txBody>
      </p:sp>
    </p:spTree>
    <p:extLst>
      <p:ext uri="{BB962C8B-B14F-4D97-AF65-F5344CB8AC3E}">
        <p14:creationId xmlns:p14="http://schemas.microsoft.com/office/powerpoint/2010/main" val="1315475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2009</TotalTime>
  <Words>870</Words>
  <Application>Microsoft Office PowerPoint</Application>
  <PresentationFormat>ユーザー設定</PresentationFormat>
  <Paragraphs>92</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HGPｺﾞｼｯｸE</vt:lpstr>
      <vt:lpstr>HGP創英角ｺﾞｼｯｸUB</vt:lpstr>
      <vt:lpstr>HGSｺﾞｼｯｸM</vt:lpstr>
      <vt:lpstr>HGS創英角ｺﾞｼｯｸUB</vt:lpstr>
      <vt:lpstr>HGｺﾞｼｯｸE</vt:lpstr>
      <vt:lpstr>メイリオ</vt:lpstr>
      <vt:lpstr>游ゴシック</vt:lpstr>
      <vt:lpstr>Arial</vt:lpstr>
      <vt:lpstr>Calibri</vt:lpstr>
      <vt:lpstr>Office テーマ</vt:lpstr>
      <vt:lpstr>デザインの設定</vt:lpstr>
      <vt:lpstr>1_デザインの設定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個別商談会</dc:title>
  <dc:creator>廣嶋 祐子</dc:creator>
  <cp:lastModifiedBy>総務課 高崎商工会議所</cp:lastModifiedBy>
  <cp:revision>255</cp:revision>
  <cp:lastPrinted>2024-07-08T06:06:51Z</cp:lastPrinted>
  <dcterms:created xsi:type="dcterms:W3CDTF">2019-10-15T07:51:00Z</dcterms:created>
  <dcterms:modified xsi:type="dcterms:W3CDTF">2025-01-16T05:50:30Z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y fmtid="{D5CDD505-2E9C-101B-9397-08002B2CF9AE}" pid="3" name="KSOProductBuildVer">
    <vt:lpwstr>1041-11.8.2.8500</vt:lpwstr>
  </property>
</Properties>
</file>